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403" r:id="rId2"/>
    <p:sldId id="2404" r:id="rId3"/>
    <p:sldId id="2405" r:id="rId4"/>
    <p:sldId id="2406" r:id="rId5"/>
    <p:sldId id="2424" r:id="rId6"/>
    <p:sldId id="2426" r:id="rId7"/>
    <p:sldId id="2432" r:id="rId8"/>
    <p:sldId id="2408" r:id="rId9"/>
    <p:sldId id="2427" r:id="rId10"/>
    <p:sldId id="2430" r:id="rId11"/>
    <p:sldId id="2431" r:id="rId12"/>
    <p:sldId id="2215" r:id="rId13"/>
    <p:sldId id="2407" r:id="rId14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iana Reyes Castrejon" initials="LRC" lastIdx="3" clrIdx="0">
    <p:extLst>
      <p:ext uri="{19B8F6BF-5375-455C-9EA6-DF929625EA0E}">
        <p15:presenceInfo xmlns:p15="http://schemas.microsoft.com/office/powerpoint/2012/main" userId="S-1-5-21-586838802-3905140638-787700010-37405" providerId="AD"/>
      </p:ext>
    </p:extLst>
  </p:cmAuthor>
  <p:cmAuthor id="2" name="Liliana Reyes" initials="LR" lastIdx="2" clrIdx="1">
    <p:extLst>
      <p:ext uri="{19B8F6BF-5375-455C-9EA6-DF929625EA0E}">
        <p15:presenceInfo xmlns:p15="http://schemas.microsoft.com/office/powerpoint/2012/main" userId="S-1-12-1-2584844981-1276685327-1318565250-1478175063" providerId="AD"/>
      </p:ext>
    </p:extLst>
  </p:cmAuthor>
  <p:cmAuthor id="3" name="Liliana Reyes" initials="LR [2]" lastIdx="21" clrIdx="2">
    <p:extLst>
      <p:ext uri="{19B8F6BF-5375-455C-9EA6-DF929625EA0E}">
        <p15:presenceInfo xmlns:p15="http://schemas.microsoft.com/office/powerpoint/2012/main" userId="S::lreyes@amexcap.com::9a119ab5-ac0f-4c18-82b5-974e57291b58" providerId="AD"/>
      </p:ext>
    </p:extLst>
  </p:cmAuthor>
  <p:cmAuthor id="4" name="Victor Ramírez" initials="VR" lastIdx="1" clrIdx="3">
    <p:extLst>
      <p:ext uri="{19B8F6BF-5375-455C-9EA6-DF929625EA0E}">
        <p15:presenceInfo xmlns:p15="http://schemas.microsoft.com/office/powerpoint/2012/main" userId="Victor Ramírez" providerId="None"/>
      </p:ext>
    </p:extLst>
  </p:cmAuthor>
  <p:cmAuthor id="5" name="Jessica Allison Jorge Sánchez" initials="JAJS" lastIdx="7" clrIdx="4">
    <p:extLst>
      <p:ext uri="{19B8F6BF-5375-455C-9EA6-DF929625EA0E}">
        <p15:presenceInfo xmlns:p15="http://schemas.microsoft.com/office/powerpoint/2012/main" userId="S::ajorge@amexcap.com::76817a83-659b-406e-8302-85efa1e1ca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4546A"/>
    <a:srgbClr val="242424"/>
    <a:srgbClr val="2F5597"/>
    <a:srgbClr val="2E75B6"/>
    <a:srgbClr val="FFFFFF"/>
    <a:srgbClr val="F7FFF8"/>
    <a:srgbClr val="FFFFEB"/>
    <a:srgbClr val="FFF8E5"/>
    <a:srgbClr val="EFF1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2" autoAdjust="0"/>
    <p:restoredTop sz="76067" autoAdjust="0"/>
  </p:normalViewPr>
  <p:slideViewPr>
    <p:cSldViewPr snapToGrid="0">
      <p:cViewPr varScale="1">
        <p:scale>
          <a:sx n="55" d="100"/>
          <a:sy n="55" d="100"/>
        </p:scale>
        <p:origin x="1446" y="60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F9847F8-5429-4227-82DB-D98EABB6351E}" type="datetimeFigureOut">
              <a:rPr lang="es-MX" smtClean="0"/>
              <a:t>01/12/2020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78BD2B7-C654-4BE9-8791-8347293F6B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149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3777A-17EA-4A94-8FF1-E31730926F03}" type="datetimeFigureOut">
              <a:rPr lang="es-MX" smtClean="0"/>
              <a:t>01/12/2020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70DDF-8F7D-4808-9657-920670CBA5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1889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10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42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br>
              <a:rPr lang="es-ES" sz="9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Conocerse entre si y ampliar los puntos de contacto, especialmente local y posteriormente internacional, tener en cuenta a los jugadores de otras estrategias. </a:t>
            </a:r>
            <a:r>
              <a:rPr lang="es-E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Deal-Flow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Aún no esta definido que miembro si lo requiere, sin embargo con el trabajo que ya hace la AMEXCAP se ha fortalecido este eje.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dirty="0">
                <a:latin typeface="Helvetica" panose="020B0604020202020204" pitchFamily="34" charset="0"/>
                <a:cs typeface="Helvetica" panose="020B0604020202020204" pitchFamily="34" charset="0"/>
              </a:rPr>
              <a:t>Si bien algunos FO tienen dentro de sus planes el tema de coinversiones no se debería generalizar.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Mejor práctica. Entrenamiento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Compartir mejores prácticas y mejorar los cursos/talleres de capacitación para los analistas, tener un dialogo constante y que genere la confianza entre los miembros. Hacer análisis, mesas de discusión, paneles que ayuden tanto a otros fondos como a los mismos FO a acercarse y darse a escuchar sobre sectores.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Gobierno Corporativo: Considerar poder tener acercamientos para como ser un mejor consejero para las empresas.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Considerar tener documentación sobre compensaciones para CEO, el reporteo que se manejan y a que se puede tener acceso.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Cursos internacionales: Considerar poder sumarse, por ejemplo, al que realiza LAVCA de PE y VC.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Tema de interés: Tener </a:t>
            </a:r>
            <a:r>
              <a:rPr lang="es-ES" sz="9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webinars</a:t>
            </a: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/talleres sobre temas que son puntuales para la estrategia, ejemplo: tema fiscal de las herencias.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Herramientas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Mejorar el acceso a herramientas que los miembros necesitan.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Representación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900" b="0" dirty="0">
                <a:latin typeface="Helvetica" panose="020B0604020202020204" pitchFamily="34" charset="0"/>
                <a:cs typeface="Helvetica" panose="020B0604020202020204" pitchFamily="34" charset="0"/>
              </a:rPr>
              <a:t>Se da por entendido que en temas macro o generales de la industria, se asume la AMEXCAP realiza ya este trabajo.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546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2B108-AA89-4AC1-BD6D-95CBA7EB2E61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885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23DB-45A9-421C-99EA-7F52AC02A151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34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01FD-5237-414A-8103-455D39A5060B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67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19DF3-0DB5-4D72-9032-8AAEE7E65FF9}" type="datetime1">
              <a:rPr lang="es-MX" smtClean="0"/>
              <a:t>01/12/2020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66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A890-E602-4584-87F1-73E5D4883FF6}" type="datetime1">
              <a:rPr lang="es-MX" smtClean="0"/>
              <a:t>01/12/2020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06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7A18-F17E-4B19-B26F-C3E0FC400EA0}" type="datetime1">
              <a:rPr lang="es-MX" smtClean="0"/>
              <a:t>01/12/2020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824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12722-D54F-40EA-B697-2AEEEE52296D}" type="datetime1">
              <a:rPr lang="es-MX" smtClean="0"/>
              <a:t>01/12/2020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717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E30D-0FB7-46EF-AABF-A8857CD95203}" type="datetime1">
              <a:rPr lang="es-MX" smtClean="0"/>
              <a:t>01/12/2020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9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8567-C930-4C6E-AAA7-36BF7CC1EC58}" type="datetime1">
              <a:rPr lang="es-MX" smtClean="0"/>
              <a:t>01/12/2020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23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476B-C15C-49E0-BA03-4D6D7F271BA5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24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1D22-8D01-43D8-86BB-6B1436237A1B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789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BDC7A-70C8-44A9-9256-DE772E3B5B67}" type="datetime1">
              <a:rPr lang="es-MX" smtClean="0"/>
              <a:t>01/12/2020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26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13">
            <a:extLst>
              <a:ext uri="{FF2B5EF4-FFF2-40B4-BE49-F238E27FC236}">
                <a16:creationId xmlns:a16="http://schemas.microsoft.com/office/drawing/2014/main" id="{7D26DA61-5E67-4732-9F3A-BB8736AECAEE}"/>
              </a:ext>
            </a:extLst>
          </p:cNvPr>
          <p:cNvSpPr txBox="1"/>
          <p:nvPr/>
        </p:nvSpPr>
        <p:spPr>
          <a:xfrm>
            <a:off x="976904" y="2225123"/>
            <a:ext cx="6021425" cy="174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MX" sz="2800" b="1" dirty="0" err="1">
                <a:solidFill>
                  <a:srgbClr val="2F5597"/>
                </a:solidFill>
              </a:rPr>
              <a:t>Family</a:t>
            </a:r>
            <a:r>
              <a:rPr lang="es-MX" sz="2800" b="1" dirty="0">
                <a:solidFill>
                  <a:srgbClr val="2F5597"/>
                </a:solidFill>
              </a:rPr>
              <a:t> Office</a:t>
            </a:r>
          </a:p>
          <a:p>
            <a:pPr>
              <a:lnSpc>
                <a:spcPct val="150000"/>
              </a:lnSpc>
            </a:pPr>
            <a:r>
              <a:rPr lang="es-ES" sz="2800" dirty="0">
                <a:solidFill>
                  <a:srgbClr val="1C2B44"/>
                </a:solidFill>
              </a:rPr>
              <a:t>Sesión virtual. </a:t>
            </a:r>
          </a:p>
          <a:p>
            <a:pPr>
              <a:lnSpc>
                <a:spcPct val="150000"/>
              </a:lnSpc>
            </a:pPr>
            <a:r>
              <a:rPr lang="es-ES" sz="2800" dirty="0">
                <a:solidFill>
                  <a:srgbClr val="1C2B44"/>
                </a:solidFill>
              </a:rPr>
              <a:t>01 diciembre 2020</a:t>
            </a:r>
          </a:p>
        </p:txBody>
      </p:sp>
      <p:cxnSp>
        <p:nvCxnSpPr>
          <p:cNvPr id="11" name="Conector recto 11">
            <a:extLst>
              <a:ext uri="{FF2B5EF4-FFF2-40B4-BE49-F238E27FC236}">
                <a16:creationId xmlns:a16="http://schemas.microsoft.com/office/drawing/2014/main" id="{2A9361F7-5909-4599-B3B4-AA09E8881F36}"/>
              </a:ext>
            </a:extLst>
          </p:cNvPr>
          <p:cNvCxnSpPr>
            <a:cxnSpLocks/>
          </p:cNvCxnSpPr>
          <p:nvPr/>
        </p:nvCxnSpPr>
        <p:spPr>
          <a:xfrm>
            <a:off x="1060029" y="2802236"/>
            <a:ext cx="5931899" cy="0"/>
          </a:xfrm>
          <a:prstGeom prst="line">
            <a:avLst/>
          </a:prstGeom>
          <a:ln w="38100">
            <a:solidFill>
              <a:srgbClr val="3A7A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775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614125" y="1382639"/>
            <a:ext cx="10275684" cy="384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200000"/>
              </a:lnSpc>
              <a:buAutoNum type="romanUcPeriod"/>
            </a:pPr>
            <a:r>
              <a:rPr lang="es-MX" sz="20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Planteamiento del Plan de Trabajo del AMEXCAP y del Comité de FO</a:t>
            </a:r>
            <a:endParaRPr lang="es-MX" dirty="0">
              <a:solidFill>
                <a:srgbClr val="222A3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indent="-400050" algn="just">
              <a:lnSpc>
                <a:spcPct val="20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Antecedentes Comité FO</a:t>
            </a:r>
          </a:p>
          <a:p>
            <a:pPr marL="400050" indent="-400050" algn="just">
              <a:lnSpc>
                <a:spcPct val="20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(5 ejes)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Dealflow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Entrenamiento / Capacitación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Herramientas 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Representación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531036" cy="4977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Orden del día</a:t>
            </a:r>
            <a:endParaRPr lang="en-US" sz="2500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D78190-DBF5-43D3-A3A7-6F04DE0D925F}"/>
              </a:ext>
            </a:extLst>
          </p:cNvPr>
          <p:cNvCxnSpPr>
            <a:cxnSpLocks/>
          </p:cNvCxnSpPr>
          <p:nvPr/>
        </p:nvCxnSpPr>
        <p:spPr>
          <a:xfrm>
            <a:off x="0" y="1429694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ED68D1-236F-4CBA-B1C7-1F1BDF92ABE7}"/>
              </a:ext>
            </a:extLst>
          </p:cNvPr>
          <p:cNvCxnSpPr>
            <a:cxnSpLocks/>
          </p:cNvCxnSpPr>
          <p:nvPr/>
        </p:nvCxnSpPr>
        <p:spPr>
          <a:xfrm>
            <a:off x="0" y="2082148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76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531036" cy="4977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Planteamiento del Plan de Trabajo del AMEXCAP y del Comité de FO</a:t>
            </a:r>
          </a:p>
        </p:txBody>
      </p:sp>
      <p:pic>
        <p:nvPicPr>
          <p:cNvPr id="12" name="Imagen 11" descr="Texto&#10;&#10;Descripción generada automáticamente">
            <a:extLst>
              <a:ext uri="{FF2B5EF4-FFF2-40B4-BE49-F238E27FC236}">
                <a16:creationId xmlns:a16="http://schemas.microsoft.com/office/drawing/2014/main" id="{F7A58CE5-63D2-4F4B-9A7E-A44C694125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4315" r="1015" b="7908"/>
          <a:stretch/>
        </p:blipFill>
        <p:spPr>
          <a:xfrm>
            <a:off x="109091" y="802243"/>
            <a:ext cx="11876956" cy="52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9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615636" y="1382639"/>
            <a:ext cx="11045228" cy="4288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Planteamiento del Plan de Trabajo del AMEXCAP y del Comité de FO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endParaRPr lang="es-MX" dirty="0">
              <a:solidFill>
                <a:srgbClr val="222A3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sz="2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Antecedentes Comité </a:t>
            </a:r>
            <a:r>
              <a:rPr lang="es-MX" sz="2200" b="1" dirty="0" err="1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FOs</a:t>
            </a:r>
            <a:r>
              <a:rPr lang="es-MX" sz="2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(5 ejes)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Dealflow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Entrenamiento / Capacitación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Herramientas 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Representación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531036" cy="4977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Orden del día</a:t>
            </a:r>
            <a:endParaRPr lang="en-US" sz="2500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D78190-DBF5-43D3-A3A7-6F04DE0D925F}"/>
              </a:ext>
            </a:extLst>
          </p:cNvPr>
          <p:cNvCxnSpPr>
            <a:cxnSpLocks/>
          </p:cNvCxnSpPr>
          <p:nvPr/>
        </p:nvCxnSpPr>
        <p:spPr>
          <a:xfrm>
            <a:off x="0" y="2262610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ED68D1-236F-4CBA-B1C7-1F1BDF92ABE7}"/>
              </a:ext>
            </a:extLst>
          </p:cNvPr>
          <p:cNvCxnSpPr>
            <a:cxnSpLocks/>
          </p:cNvCxnSpPr>
          <p:nvPr/>
        </p:nvCxnSpPr>
        <p:spPr>
          <a:xfrm>
            <a:off x="0" y="2854101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44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Antecedentes Comité </a:t>
            </a:r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FO’s</a:t>
            </a:r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CuadroTexto 4">
            <a:extLst>
              <a:ext uri="{FF2B5EF4-FFF2-40B4-BE49-F238E27FC236}">
                <a16:creationId xmlns:a16="http://schemas.microsoft.com/office/drawing/2014/main" id="{32285C4D-0C5B-4D53-8E61-122A8213B642}"/>
              </a:ext>
            </a:extLst>
          </p:cNvPr>
          <p:cNvSpPr txBox="1"/>
          <p:nvPr/>
        </p:nvSpPr>
        <p:spPr>
          <a:xfrm>
            <a:off x="608270" y="914724"/>
            <a:ext cx="109754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El Comité nace en 2018 cuando ST Capital (Jaime García) impulsó que los FO tuvieran un espacio en AMEXCAP para conocerse, compartir oportunidades y mejores prácticas …</a:t>
            </a:r>
          </a:p>
          <a:p>
            <a:pPr algn="just"/>
            <a:endParaRPr lang="es-MX" sz="2000" dirty="0">
              <a:solidFill>
                <a:srgbClr val="222A3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Algunos eventos / temas realizados anteriormente incluyen: </a:t>
            </a:r>
          </a:p>
          <a:p>
            <a:pPr algn="just"/>
            <a:endParaRPr lang="es-MX" sz="2000" dirty="0">
              <a:solidFill>
                <a:srgbClr val="222A3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Conferencias Específicas (</a:t>
            </a:r>
            <a:r>
              <a:rPr lang="es-MX" sz="20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p.e</a:t>
            </a:r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Presentación de </a:t>
            </a:r>
            <a:r>
              <a:rPr lang="es-MX" sz="20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Upwelling</a:t>
            </a:r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Capital)</a:t>
            </a:r>
          </a:p>
          <a:p>
            <a:pPr marL="285750" indent="-285750" algn="just">
              <a:buFontTx/>
              <a:buChar char="-"/>
            </a:pPr>
            <a:r>
              <a:rPr lang="es-MX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Estudio de FO de </a:t>
            </a:r>
            <a:r>
              <a:rPr lang="es-MX" sz="2000" dirty="0" err="1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Amexcap</a:t>
            </a:r>
            <a:r>
              <a:rPr lang="es-MX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con </a:t>
            </a:r>
            <a:r>
              <a:rPr lang="es-MX" sz="2000" dirty="0" err="1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Credit</a:t>
            </a:r>
            <a:r>
              <a:rPr lang="es-MX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MX" sz="2000" dirty="0" err="1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Suisse</a:t>
            </a:r>
            <a:endParaRPr lang="es-MX" sz="2000" dirty="0">
              <a:solidFill>
                <a:srgbClr val="222A3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Viaje a Canadá para visitar oportunidades de inversión (5 FO participaron)</a:t>
            </a:r>
          </a:p>
          <a:p>
            <a:pPr marL="285750" indent="-285750" algn="just">
              <a:buFontTx/>
              <a:buChar char="-"/>
            </a:pPr>
            <a:endParaRPr lang="es-MX" sz="2000" dirty="0">
              <a:solidFill>
                <a:srgbClr val="222A3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just"/>
            <a:r>
              <a:rPr lang="es-MX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Retos del Comité:</a:t>
            </a:r>
          </a:p>
          <a:p>
            <a:pPr marL="285750" indent="-285750" algn="just">
              <a:buFontTx/>
              <a:buChar char="-"/>
            </a:pPr>
            <a:r>
              <a:rPr lang="es-ES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Entender mejor los objetivos y la expectativa de los FO miembros (</a:t>
            </a:r>
            <a:r>
              <a:rPr lang="es-ES" sz="2000" dirty="0" err="1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p.e</a:t>
            </a:r>
            <a:r>
              <a:rPr lang="es-ES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definir Alcance – Solo PE/VC vs otros temas relevantes para un FO)</a:t>
            </a:r>
          </a:p>
          <a:p>
            <a:pPr marL="285750" indent="-285750" algn="just">
              <a:buFontTx/>
              <a:buChar char="-"/>
            </a:pPr>
            <a:r>
              <a:rPr lang="es-ES" sz="2000" dirty="0">
                <a:solidFill>
                  <a:srgbClr val="222A35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Mejorar la propuesta de valor de AMEXCAP para todos los FO y que sea atractiva para que otros FO quieran sumarse a los esfuerzos</a:t>
            </a:r>
          </a:p>
          <a:p>
            <a:pPr marL="285750" indent="-285750" algn="just">
              <a:buFontTx/>
              <a:buChar char="-"/>
            </a:pPr>
            <a:r>
              <a:rPr lang="es-ES" sz="20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Fomentar un mayor involucramiento/participación de los FO que son miembros</a:t>
            </a:r>
          </a:p>
          <a:p>
            <a:pPr marL="285750" indent="-285750" algn="just">
              <a:buFontTx/>
              <a:buChar char="-"/>
            </a:pPr>
            <a:endParaRPr lang="es-ES" sz="2000" dirty="0">
              <a:solidFill>
                <a:srgbClr val="222A35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44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Feedback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entrevista con </a:t>
            </a:r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FOs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C1FA97-491A-4625-9771-3B63BFE12BFF}"/>
              </a:ext>
            </a:extLst>
          </p:cNvPr>
          <p:cNvSpPr/>
          <p:nvPr/>
        </p:nvSpPr>
        <p:spPr>
          <a:xfrm>
            <a:off x="870857" y="1041149"/>
            <a:ext cx="4397829" cy="38488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Retroalimentación Positiva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F3668E-A2F0-4498-887A-209AA11A9AA5}"/>
              </a:ext>
            </a:extLst>
          </p:cNvPr>
          <p:cNvSpPr/>
          <p:nvPr/>
        </p:nvSpPr>
        <p:spPr>
          <a:xfrm>
            <a:off x="6825343" y="1041149"/>
            <a:ext cx="4397829" cy="384880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Áreas de Oportunidad</a:t>
            </a:r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2E8FE7-E300-405E-9B26-72A8826C4C9C}"/>
              </a:ext>
            </a:extLst>
          </p:cNvPr>
          <p:cNvSpPr/>
          <p:nvPr/>
        </p:nvSpPr>
        <p:spPr>
          <a:xfrm>
            <a:off x="337691" y="1777823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</a:t>
            </a:r>
            <a:r>
              <a:rPr lang="es-MX" sz="16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entre FO y con otros actores”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3224EA1-00E2-4000-AD9A-3B2F6D90C884}"/>
              </a:ext>
            </a:extLst>
          </p:cNvPr>
          <p:cNvSpPr/>
          <p:nvPr/>
        </p:nvSpPr>
        <p:spPr>
          <a:xfrm>
            <a:off x="3167977" y="2430966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“Conocer a otros FO y grupos del sector”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35C84C-9364-4E7A-A3E2-690A304A86CF}"/>
              </a:ext>
            </a:extLst>
          </p:cNvPr>
          <p:cNvSpPr/>
          <p:nvPr/>
        </p:nvSpPr>
        <p:spPr>
          <a:xfrm>
            <a:off x="566291" y="3341914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“Experiencia ha </a:t>
            </a:r>
            <a:b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sido grata”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46ED8DD-2E71-45D0-A783-3FDF1D81E706}"/>
              </a:ext>
            </a:extLst>
          </p:cNvPr>
          <p:cNvSpPr/>
          <p:nvPr/>
        </p:nvSpPr>
        <p:spPr>
          <a:xfrm>
            <a:off x="3167977" y="4176561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“Viaje a Canadá abrió puertas a otros </a:t>
            </a:r>
            <a:r>
              <a:rPr lang="es-MX" sz="16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GP’s</a:t>
            </a:r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080F007-2414-4B87-ADE2-CD806906163D}"/>
              </a:ext>
            </a:extLst>
          </p:cNvPr>
          <p:cNvSpPr/>
          <p:nvPr/>
        </p:nvSpPr>
        <p:spPr>
          <a:xfrm>
            <a:off x="6291945" y="1777823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“Mejorar comunicación entre FO”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6DC1C0-461A-4692-9860-ADC2F2837B4E}"/>
              </a:ext>
            </a:extLst>
          </p:cNvPr>
          <p:cNvSpPr/>
          <p:nvPr/>
        </p:nvSpPr>
        <p:spPr>
          <a:xfrm>
            <a:off x="9024257" y="2062579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“Empujar algunos temas juntos – </a:t>
            </a:r>
            <a:r>
              <a:rPr lang="es-MX" sz="16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p.e</a:t>
            </a:r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transparencia fiscal”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3201C1-DFF8-40B9-8095-4C82C94801B3}"/>
              </a:ext>
            </a:extLst>
          </p:cNvPr>
          <p:cNvSpPr/>
          <p:nvPr/>
        </p:nvSpPr>
        <p:spPr>
          <a:xfrm>
            <a:off x="6651173" y="3040565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“La propuesta de valor no es clara para FO”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1B3314-2287-42E3-AD02-FF972BE99712}"/>
              </a:ext>
            </a:extLst>
          </p:cNvPr>
          <p:cNvSpPr/>
          <p:nvPr/>
        </p:nvSpPr>
        <p:spPr>
          <a:xfrm>
            <a:off x="9339946" y="3385357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“Costo/beneficio no es muy claro”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FC3F5F-6BE6-4132-8FFB-86F817FA1C84}"/>
              </a:ext>
            </a:extLst>
          </p:cNvPr>
          <p:cNvSpPr/>
          <p:nvPr/>
        </p:nvSpPr>
        <p:spPr>
          <a:xfrm>
            <a:off x="6651171" y="4461314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“Tener mayor </a:t>
            </a:r>
            <a:b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fuera de CDMX”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5982BA-8667-4B94-8DB4-51050FD0E9BB}"/>
              </a:ext>
            </a:extLst>
          </p:cNvPr>
          <p:cNvSpPr/>
          <p:nvPr/>
        </p:nvSpPr>
        <p:spPr>
          <a:xfrm>
            <a:off x="9481457" y="4862261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“no todos participan”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241DF34-BBF0-4CCA-B7E8-A8F6C583E5C2}"/>
              </a:ext>
            </a:extLst>
          </p:cNvPr>
          <p:cNvSpPr/>
          <p:nvPr/>
        </p:nvSpPr>
        <p:spPr>
          <a:xfrm>
            <a:off x="337691" y="4916788"/>
            <a:ext cx="2372852" cy="91094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“Estudio de FO de CS fue súper interesante”</a:t>
            </a:r>
            <a:endParaRPr lang="en-US" sz="16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461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44314-6730-4969-A70E-82E8C44A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7</a:t>
            </a:fld>
            <a:endParaRPr lang="es-MX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07D42D-43A7-4C42-AAF2-98A3CA8615CB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¿Quiénes somos?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9BA9706-396F-4847-BD1C-A864E3B0A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200455"/>
              </p:ext>
            </p:extLst>
          </p:nvPr>
        </p:nvGraphicFramePr>
        <p:xfrm>
          <a:off x="1534890" y="1041149"/>
          <a:ext cx="9100458" cy="488648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33486">
                  <a:extLst>
                    <a:ext uri="{9D8B030D-6E8A-4147-A177-3AD203B41FA5}">
                      <a16:colId xmlns:a16="http://schemas.microsoft.com/office/drawing/2014/main" val="428092597"/>
                    </a:ext>
                  </a:extLst>
                </a:gridCol>
                <a:gridCol w="3033486">
                  <a:extLst>
                    <a:ext uri="{9D8B030D-6E8A-4147-A177-3AD203B41FA5}">
                      <a16:colId xmlns:a16="http://schemas.microsoft.com/office/drawing/2014/main" val="544241567"/>
                    </a:ext>
                  </a:extLst>
                </a:gridCol>
                <a:gridCol w="3033486">
                  <a:extLst>
                    <a:ext uri="{9D8B030D-6E8A-4147-A177-3AD203B41FA5}">
                      <a16:colId xmlns:a16="http://schemas.microsoft.com/office/drawing/2014/main" val="4121708840"/>
                    </a:ext>
                  </a:extLst>
                </a:gridCol>
              </a:tblGrid>
              <a:tr h="407207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FAMILY OFFICE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CIUDAD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GESTOR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953293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 err="1"/>
                        <a:t>Alamo</a:t>
                      </a:r>
                      <a:r>
                        <a:rPr lang="es-MX" dirty="0"/>
                        <a:t>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Rodrigo Rincón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56175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 err="1"/>
                        <a:t>Ambar</a:t>
                      </a:r>
                      <a:r>
                        <a:rPr lang="es-MX" dirty="0"/>
                        <a:t>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Juan Manuel Contreras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46154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 err="1"/>
                        <a:t>Arzentia</a:t>
                      </a:r>
                      <a:r>
                        <a:rPr lang="es-MX" dirty="0"/>
                        <a:t>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Rogelio Prieto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86148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 err="1"/>
                        <a:t>Asenza</a:t>
                      </a:r>
                      <a:r>
                        <a:rPr lang="es-MX" dirty="0"/>
                        <a:t>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Benjamin García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50449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Dalo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Gerardo de la Garza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39314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GT Global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Houston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Juan Ignacio Haces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93640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 err="1"/>
                        <a:t>Iktea</a:t>
                      </a:r>
                      <a:r>
                        <a:rPr lang="es-MX" dirty="0"/>
                        <a:t> Capital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León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Eduardo Barajas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89264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N5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CDMX/Culiacán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Juan Carlos Torres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243219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RHEA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Monterrey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Roberto Segovia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33583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Roca Ventures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CDMX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Jorge Viesca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849646"/>
                  </a:ext>
                </a:extLst>
              </a:tr>
              <a:tr h="407207">
                <a:tc>
                  <a:txBody>
                    <a:bodyPr/>
                    <a:lstStyle/>
                    <a:p>
                      <a:r>
                        <a:rPr lang="es-MX" dirty="0"/>
                        <a:t>Siembra Capitales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Guadalajara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David García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012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125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615636" y="1382639"/>
            <a:ext cx="11045228" cy="4288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Planteamiento del Plan de Trabajo del AMEXCAP y del Comité de FO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endParaRPr lang="es-MX" dirty="0">
              <a:solidFill>
                <a:srgbClr val="222A3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Feedback</a:t>
            </a:r>
            <a:r>
              <a:rPr lang="es-MX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entrevista con </a:t>
            </a:r>
            <a:r>
              <a:rPr lang="es-MX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FOs</a:t>
            </a:r>
            <a:r>
              <a:rPr lang="es-MX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marL="400050" indent="-400050" algn="just">
              <a:lnSpc>
                <a:spcPct val="150000"/>
              </a:lnSpc>
              <a:buAutoNum type="romanUcPeriod"/>
            </a:pP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00050" indent="-400050" algn="just">
              <a:lnSpc>
                <a:spcPct val="150000"/>
              </a:lnSpc>
              <a:buAutoNum type="romanUcPeriod"/>
            </a:pPr>
            <a:r>
              <a:rPr lang="es-MX" sz="2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(5 ejes)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Dealflow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Entrenamiento / Capacitación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Herramientas </a:t>
            </a:r>
          </a:p>
          <a:p>
            <a:pPr marL="857250" lvl="1" indent="-400050" algn="just">
              <a:lnSpc>
                <a:spcPct val="150000"/>
              </a:lnSpc>
              <a:buAutoNum type="romanUcPeriod"/>
            </a:pPr>
            <a:r>
              <a:rPr lang="es-MX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Representación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531036" cy="49776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Orden del día</a:t>
            </a:r>
            <a:endParaRPr lang="en-US" sz="2500" dirty="0">
              <a:solidFill>
                <a:schemeClr val="tx2">
                  <a:lumMod val="75000"/>
                </a:schemeClr>
              </a:solidFill>
              <a:latin typeface="Helvetica" pitchFamily="2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D78190-DBF5-43D3-A3A7-6F04DE0D925F}"/>
              </a:ext>
            </a:extLst>
          </p:cNvPr>
          <p:cNvCxnSpPr>
            <a:cxnSpLocks/>
          </p:cNvCxnSpPr>
          <p:nvPr/>
        </p:nvCxnSpPr>
        <p:spPr>
          <a:xfrm>
            <a:off x="0" y="3032151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ED68D1-236F-4CBA-B1C7-1F1BDF92ABE7}"/>
              </a:ext>
            </a:extLst>
          </p:cNvPr>
          <p:cNvCxnSpPr>
            <a:cxnSpLocks/>
          </p:cNvCxnSpPr>
          <p:nvPr/>
        </p:nvCxnSpPr>
        <p:spPr>
          <a:xfrm>
            <a:off x="0" y="3632695"/>
            <a:ext cx="115793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99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A1282-3F4D-4A95-81CE-EFC7043C7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9</a:t>
            </a:fld>
            <a:endParaRPr lang="es-MX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633A3C-8620-4080-98D3-A1CDA2CB9212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Plan de Trabajo: 5 Ejes del Comité de FO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30CC04-2786-4D6E-866E-23117BC56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90" y="2138350"/>
            <a:ext cx="1097280" cy="1097280"/>
          </a:xfrm>
          <a:prstGeom prst="rect">
            <a:avLst/>
          </a:prstGeom>
        </p:spPr>
      </p:pic>
      <p:sp>
        <p:nvSpPr>
          <p:cNvPr id="12" name="CuadroTexto 4">
            <a:extLst>
              <a:ext uri="{FF2B5EF4-FFF2-40B4-BE49-F238E27FC236}">
                <a16:creationId xmlns:a16="http://schemas.microsoft.com/office/drawing/2014/main" id="{7BF64B62-7D6A-4AD6-8235-2AEDC8C6B63D}"/>
              </a:ext>
            </a:extLst>
          </p:cNvPr>
          <p:cNvSpPr txBox="1"/>
          <p:nvPr/>
        </p:nvSpPr>
        <p:spPr>
          <a:xfrm>
            <a:off x="566647" y="1439581"/>
            <a:ext cx="1722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Networking</a:t>
            </a:r>
            <a:endParaRPr lang="es-ES" sz="2000" b="1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s-ES" sz="2000" b="1" dirty="0">
              <a:solidFill>
                <a:schemeClr val="tx2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CuadroTexto 4">
            <a:extLst>
              <a:ext uri="{FF2B5EF4-FFF2-40B4-BE49-F238E27FC236}">
                <a16:creationId xmlns:a16="http://schemas.microsoft.com/office/drawing/2014/main" id="{A4FCE096-CFB9-4B0B-A90B-A9578686BC93}"/>
              </a:ext>
            </a:extLst>
          </p:cNvPr>
          <p:cNvSpPr txBox="1"/>
          <p:nvPr/>
        </p:nvSpPr>
        <p:spPr>
          <a:xfrm>
            <a:off x="354583" y="3475209"/>
            <a:ext cx="2146894" cy="1077218"/>
          </a:xfrm>
          <a:prstGeom prst="rect">
            <a:avLst/>
          </a:prstGeom>
          <a:noFill/>
        </p:spPr>
        <p:txBody>
          <a:bodyPr wrap="square" lIns="18288" rIns="18288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Local con otros FO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Intl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FOX, 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Latam</a:t>
            </a: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Jugadores PE/VC</a:t>
            </a:r>
            <a:b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(fondos y asesores)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8C3085D-54FF-4325-B993-666F371495A0}"/>
              </a:ext>
            </a:extLst>
          </p:cNvPr>
          <p:cNvCxnSpPr>
            <a:cxnSpLocks/>
          </p:cNvCxnSpPr>
          <p:nvPr/>
        </p:nvCxnSpPr>
        <p:spPr>
          <a:xfrm>
            <a:off x="354583" y="3320129"/>
            <a:ext cx="214689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A5F4269-6275-4113-9990-0B7E1CBF6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6579" y="2136581"/>
            <a:ext cx="1097280" cy="1097280"/>
          </a:xfrm>
          <a:prstGeom prst="rect">
            <a:avLst/>
          </a:prstGeom>
        </p:spPr>
      </p:pic>
      <p:sp>
        <p:nvSpPr>
          <p:cNvPr id="16" name="CuadroTexto 4">
            <a:extLst>
              <a:ext uri="{FF2B5EF4-FFF2-40B4-BE49-F238E27FC236}">
                <a16:creationId xmlns:a16="http://schemas.microsoft.com/office/drawing/2014/main" id="{155E6786-05C2-49EB-9E5A-B658B2C7F490}"/>
              </a:ext>
            </a:extLst>
          </p:cNvPr>
          <p:cNvSpPr txBox="1"/>
          <p:nvPr/>
        </p:nvSpPr>
        <p:spPr>
          <a:xfrm>
            <a:off x="9701772" y="1439581"/>
            <a:ext cx="2146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Representación</a:t>
            </a:r>
            <a:endParaRPr lang="es-ES" sz="2000" b="1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s-ES" sz="2000" b="1" dirty="0">
              <a:solidFill>
                <a:schemeClr val="tx2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045373-60A4-426D-95A3-9B896048C6C4}"/>
              </a:ext>
            </a:extLst>
          </p:cNvPr>
          <p:cNvCxnSpPr>
            <a:cxnSpLocks/>
          </p:cNvCxnSpPr>
          <p:nvPr/>
        </p:nvCxnSpPr>
        <p:spPr>
          <a:xfrm>
            <a:off x="9701772" y="3320129"/>
            <a:ext cx="214689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D838CC0-1268-410F-8B80-FFBDA9F99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187" y="2138350"/>
            <a:ext cx="1097280" cy="1097280"/>
          </a:xfrm>
          <a:prstGeom prst="rect">
            <a:avLst/>
          </a:prstGeom>
        </p:spPr>
      </p:pic>
      <p:sp>
        <p:nvSpPr>
          <p:cNvPr id="13" name="CuadroTexto 4">
            <a:extLst>
              <a:ext uri="{FF2B5EF4-FFF2-40B4-BE49-F238E27FC236}">
                <a16:creationId xmlns:a16="http://schemas.microsoft.com/office/drawing/2014/main" id="{181DF8DE-99FE-4EF8-853C-E2B45BB9AD6D}"/>
              </a:ext>
            </a:extLst>
          </p:cNvPr>
          <p:cNvSpPr txBox="1"/>
          <p:nvPr/>
        </p:nvSpPr>
        <p:spPr>
          <a:xfrm>
            <a:off x="2903444" y="1439581"/>
            <a:ext cx="1722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Deal-Flow</a:t>
            </a:r>
            <a:endParaRPr lang="es-ES" sz="2000" b="1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s-ES" sz="2000" b="1" dirty="0">
              <a:solidFill>
                <a:schemeClr val="tx2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E887877-C1FF-4F94-B2A1-C3503AE9575D}"/>
              </a:ext>
            </a:extLst>
          </p:cNvPr>
          <p:cNvCxnSpPr>
            <a:cxnSpLocks/>
          </p:cNvCxnSpPr>
          <p:nvPr/>
        </p:nvCxnSpPr>
        <p:spPr>
          <a:xfrm>
            <a:off x="2691380" y="3320129"/>
            <a:ext cx="214689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4">
            <a:extLst>
              <a:ext uri="{FF2B5EF4-FFF2-40B4-BE49-F238E27FC236}">
                <a16:creationId xmlns:a16="http://schemas.microsoft.com/office/drawing/2014/main" id="{A73F127C-ACD3-42B1-A9B5-7D479136AC37}"/>
              </a:ext>
            </a:extLst>
          </p:cNvPr>
          <p:cNvSpPr txBox="1"/>
          <p:nvPr/>
        </p:nvSpPr>
        <p:spPr>
          <a:xfrm>
            <a:off x="2691380" y="3475209"/>
            <a:ext cx="2146894" cy="1815882"/>
          </a:xfrm>
          <a:prstGeom prst="rect">
            <a:avLst/>
          </a:prstGeom>
          <a:noFill/>
        </p:spPr>
        <p:txBody>
          <a:bodyPr wrap="square" lIns="18288" rIns="18288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Preferencias de sector &amp; ticket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Referencias de inversionistas/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GP’s</a:t>
            </a: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Otros Mercados (EEUU / Europa)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49AAAF-A061-4E90-9413-BC9D71150E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455" r="89455"/>
                    </a14:imgEffect>
                  </a14:imgLayer>
                </a14:imgProps>
              </a:ext>
            </a:extLst>
          </a:blip>
          <a:srcRect l="15794" r="16599"/>
          <a:stretch/>
        </p:blipFill>
        <p:spPr>
          <a:xfrm>
            <a:off x="5544223" y="2138350"/>
            <a:ext cx="1114802" cy="1097280"/>
          </a:xfrm>
          <a:prstGeom prst="rect">
            <a:avLst/>
          </a:prstGeom>
        </p:spPr>
      </p:pic>
      <p:sp>
        <p:nvSpPr>
          <p:cNvPr id="14" name="CuadroTexto 4">
            <a:extLst>
              <a:ext uri="{FF2B5EF4-FFF2-40B4-BE49-F238E27FC236}">
                <a16:creationId xmlns:a16="http://schemas.microsoft.com/office/drawing/2014/main" id="{6BC6C851-8FE6-42CE-B9C7-5906FD04F45E}"/>
              </a:ext>
            </a:extLst>
          </p:cNvPr>
          <p:cNvSpPr txBox="1"/>
          <p:nvPr/>
        </p:nvSpPr>
        <p:spPr>
          <a:xfrm>
            <a:off x="5092949" y="1439581"/>
            <a:ext cx="2017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Mejor Práctica Entrenamiento</a:t>
            </a:r>
            <a:endParaRPr lang="es-ES" sz="2000" b="1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s-ES" sz="2000" b="1" dirty="0">
              <a:solidFill>
                <a:schemeClr val="tx2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1948BD0-BE5B-4698-9BCF-325B2A750001}"/>
              </a:ext>
            </a:extLst>
          </p:cNvPr>
          <p:cNvCxnSpPr>
            <a:cxnSpLocks/>
          </p:cNvCxnSpPr>
          <p:nvPr/>
        </p:nvCxnSpPr>
        <p:spPr>
          <a:xfrm>
            <a:off x="5028177" y="3320129"/>
            <a:ext cx="214689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4">
            <a:extLst>
              <a:ext uri="{FF2B5EF4-FFF2-40B4-BE49-F238E27FC236}">
                <a16:creationId xmlns:a16="http://schemas.microsoft.com/office/drawing/2014/main" id="{472711FB-F1B8-4DFA-B121-8FC56D6D1575}"/>
              </a:ext>
            </a:extLst>
          </p:cNvPr>
          <p:cNvSpPr txBox="1"/>
          <p:nvPr/>
        </p:nvSpPr>
        <p:spPr>
          <a:xfrm>
            <a:off x="5028177" y="3475209"/>
            <a:ext cx="2146894" cy="2800767"/>
          </a:xfrm>
          <a:prstGeom prst="rect">
            <a:avLst/>
          </a:prstGeom>
          <a:noFill/>
        </p:spPr>
        <p:txBody>
          <a:bodyPr wrap="square" lIns="18288" rIns="18288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Mejor Práctica FO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Análisis de Sectores o Estrategias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Gob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Corporativo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Consejeros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Compensación CEO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Modelos en Excel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Cursos 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Intl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PE/VC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Temas de Interés</a:t>
            </a:r>
            <a:b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(fiscal, legal, 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asset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allocation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EC14A8-333E-4160-BEA9-AB3BFAC290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9781" y="2138350"/>
            <a:ext cx="1097280" cy="1097280"/>
          </a:xfrm>
          <a:prstGeom prst="rect">
            <a:avLst/>
          </a:prstGeom>
        </p:spPr>
      </p:pic>
      <p:sp>
        <p:nvSpPr>
          <p:cNvPr id="15" name="CuadroTexto 4">
            <a:extLst>
              <a:ext uri="{FF2B5EF4-FFF2-40B4-BE49-F238E27FC236}">
                <a16:creationId xmlns:a16="http://schemas.microsoft.com/office/drawing/2014/main" id="{DCD0A17C-F148-4B40-A07B-8E75E5AF4C42}"/>
              </a:ext>
            </a:extLst>
          </p:cNvPr>
          <p:cNvSpPr txBox="1"/>
          <p:nvPr/>
        </p:nvSpPr>
        <p:spPr>
          <a:xfrm>
            <a:off x="7472263" y="1439581"/>
            <a:ext cx="1932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Herramientas</a:t>
            </a:r>
            <a:endParaRPr lang="es-ES" sz="2000" b="1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endParaRPr lang="es-ES" sz="2000" b="1" dirty="0">
              <a:solidFill>
                <a:schemeClr val="tx2"/>
              </a:solidFill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AD9517-A977-4A93-902D-027A013131A5}"/>
              </a:ext>
            </a:extLst>
          </p:cNvPr>
          <p:cNvCxnSpPr>
            <a:cxnSpLocks/>
          </p:cNvCxnSpPr>
          <p:nvPr/>
        </p:nvCxnSpPr>
        <p:spPr>
          <a:xfrm>
            <a:off x="7364974" y="3320129"/>
            <a:ext cx="214689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4">
            <a:extLst>
              <a:ext uri="{FF2B5EF4-FFF2-40B4-BE49-F238E27FC236}">
                <a16:creationId xmlns:a16="http://schemas.microsoft.com/office/drawing/2014/main" id="{5B6B28C1-BA8E-4833-8B1E-9D34B430D6F9}"/>
              </a:ext>
            </a:extLst>
          </p:cNvPr>
          <p:cNvSpPr txBox="1"/>
          <p:nvPr/>
        </p:nvSpPr>
        <p:spPr>
          <a:xfrm>
            <a:off x="7364974" y="3475209"/>
            <a:ext cx="2146894" cy="2308324"/>
          </a:xfrm>
          <a:prstGeom prst="rect">
            <a:avLst/>
          </a:prstGeom>
          <a:noFill/>
        </p:spPr>
        <p:txBody>
          <a:bodyPr wrap="square" lIns="18288" rIns="18288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Bases de Datos</a:t>
            </a:r>
            <a:b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Pitchbook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/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Crunchbase</a:t>
            </a: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Sistema de Gestión </a:t>
            </a:r>
            <a:r>
              <a:rPr lang="es-MX" sz="1600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patrimonal</a:t>
            </a: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Bolsa de Trabajo para reclutamiento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CuadroTexto 4">
            <a:extLst>
              <a:ext uri="{FF2B5EF4-FFF2-40B4-BE49-F238E27FC236}">
                <a16:creationId xmlns:a16="http://schemas.microsoft.com/office/drawing/2014/main" id="{1773AACC-5748-46A0-A2DB-4DCBA1233C74}"/>
              </a:ext>
            </a:extLst>
          </p:cNvPr>
          <p:cNvSpPr txBox="1"/>
          <p:nvPr/>
        </p:nvSpPr>
        <p:spPr>
          <a:xfrm>
            <a:off x="9701772" y="3475209"/>
            <a:ext cx="2146894" cy="830997"/>
          </a:xfrm>
          <a:prstGeom prst="rect">
            <a:avLst/>
          </a:prstGeom>
          <a:noFill/>
        </p:spPr>
        <p:txBody>
          <a:bodyPr wrap="square" lIns="18288" rIns="18288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Vs Autoridades y otras estrategias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Privacidad de datos</a:t>
            </a:r>
          </a:p>
        </p:txBody>
      </p:sp>
    </p:spTree>
    <p:extLst>
      <p:ext uri="{BB962C8B-B14F-4D97-AF65-F5344CB8AC3E}">
        <p14:creationId xmlns:p14="http://schemas.microsoft.com/office/powerpoint/2010/main" val="2832064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A1282-3F4D-4A95-81CE-EFC7043C7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10</a:t>
            </a:fld>
            <a:endParaRPr lang="es-MX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633A3C-8620-4080-98D3-A1CDA2CB9212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Plan de Trabajo: Actividades &amp; Prioridades 2020-2021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6" name="CuadroTexto 4">
            <a:extLst>
              <a:ext uri="{FF2B5EF4-FFF2-40B4-BE49-F238E27FC236}">
                <a16:creationId xmlns:a16="http://schemas.microsoft.com/office/drawing/2014/main" id="{472711FB-F1B8-4DFA-B121-8FC56D6D1575}"/>
              </a:ext>
            </a:extLst>
          </p:cNvPr>
          <p:cNvSpPr txBox="1"/>
          <p:nvPr/>
        </p:nvSpPr>
        <p:spPr>
          <a:xfrm>
            <a:off x="784358" y="862645"/>
            <a:ext cx="11015521" cy="5304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Comunicación: establecer un grupo de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Whatsapp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para mejorar comunicación del grupo</a:t>
            </a:r>
          </a:p>
          <a:p>
            <a:pPr marL="342900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Networking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local: </a:t>
            </a:r>
          </a:p>
          <a:p>
            <a:pPr marL="800100" lvl="1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Organizar 1-2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get-togethers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/zooms informales por año para que FO se conozcan mejor</a:t>
            </a:r>
          </a:p>
          <a:p>
            <a:pPr marL="800100" lvl="1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Organizar Mesa Redondas entre miembros para comentar y discutir mejores prácticas</a:t>
            </a:r>
          </a:p>
          <a:p>
            <a:pPr marL="800100" lvl="1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Organizar evento para que se conozcan las siguientes generaciones (Hijos / Nietos)</a:t>
            </a:r>
          </a:p>
          <a:p>
            <a:pPr marL="342900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Network Internacional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Acceso a Grupos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Intl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FO (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p.e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F.O.X. o FO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Latam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o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GP’s</a:t>
            </a:r>
            <a:endParaRPr lang="es-MX" dirty="0">
              <a:solidFill>
                <a:schemeClr val="tx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Dealflow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organizar una mesa redonda / panel por año para cada estrategia de inversión: PE / VC / RE</a:t>
            </a: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Entender mejor estrategias de inversión para coinversiones y referenciar transacciones</a:t>
            </a: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Viaje AMEXCAP ( NYC / SFO / España / Asia) para conocer otras alternativas de inversión</a:t>
            </a:r>
            <a:endParaRPr lang="es-MX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Organizar “sesión de pitches” exclusivo para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Family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Offices</a:t>
            </a:r>
            <a:endParaRPr lang="es-MX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indent="-342900">
              <a:spcBef>
                <a:spcPts val="800"/>
              </a:spcBef>
              <a:buFont typeface="+mj-lt"/>
              <a:buAutoNum type="arabicPeriod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Conocimiento, Entrenamiento y mejores herramientas con tarifas preferenciales en:</a:t>
            </a: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Coordinación de Estudio de Oficinas de Familia (Cada dos años) con CS</a:t>
            </a: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Cursos especializados (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p.e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 ADECAP / CONSEJO)</a:t>
            </a:r>
          </a:p>
          <a:p>
            <a:pPr marL="800100" lvl="1" indent="-342900">
              <a:spcBef>
                <a:spcPts val="800"/>
              </a:spcBef>
              <a:buFont typeface="Calibri" panose="020F0502020204030204" pitchFamily="34" charset="0"/>
              <a:buChar char="□"/>
            </a:pP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Acceso a Bases de Datos de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Pitchbook</a:t>
            </a:r>
            <a:r>
              <a:rPr lang="es-MX" dirty="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/ </a:t>
            </a:r>
            <a:r>
              <a:rPr lang="es-MX" dirty="0" err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Crunchbase</a:t>
            </a:r>
            <a:endParaRPr lang="es-MX" dirty="0">
              <a:solidFill>
                <a:schemeClr val="tx2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14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1550C-B9C6-4A56-88D9-37E6D7AB0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Súmense y tomen liderazgo de alguna iniciativa</a:t>
            </a:r>
          </a:p>
          <a:p>
            <a:r>
              <a:rPr lang="es-MX" dirty="0"/>
              <a:t>Aporten ideas… el valor generado del grupo depende de lo que aportemos cada uno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4497D-568B-4229-BEC1-607D51DC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11</a:t>
            </a:fld>
            <a:endParaRPr lang="es-MX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391B56-44C0-4F78-969C-CF5292167CA6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Call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to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</a:t>
            </a:r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Action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…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898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A0C678F5-F30D-8743-8EBA-E6D0244AA7A6}"/>
              </a:ext>
            </a:extLst>
          </p:cNvPr>
          <p:cNvSpPr txBox="1"/>
          <p:nvPr/>
        </p:nvSpPr>
        <p:spPr>
          <a:xfrm>
            <a:off x="1722127" y="1790565"/>
            <a:ext cx="3628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MX" sz="6000" b="1" dirty="0">
                <a:solidFill>
                  <a:srgbClr val="2F5597"/>
                </a:solidFill>
              </a:rPr>
              <a:t>¡GRACIAS!</a:t>
            </a:r>
            <a:endParaRPr lang="en-US" sz="6000" dirty="0">
              <a:solidFill>
                <a:srgbClr val="1C2B44"/>
              </a:solidFill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E71AB3D-BE57-884D-8696-213AE6E71176}"/>
              </a:ext>
            </a:extLst>
          </p:cNvPr>
          <p:cNvCxnSpPr>
            <a:cxnSpLocks/>
          </p:cNvCxnSpPr>
          <p:nvPr/>
        </p:nvCxnSpPr>
        <p:spPr>
          <a:xfrm>
            <a:off x="976904" y="2802236"/>
            <a:ext cx="5119096" cy="0"/>
          </a:xfrm>
          <a:prstGeom prst="line">
            <a:avLst/>
          </a:prstGeom>
          <a:ln w="38100">
            <a:solidFill>
              <a:srgbClr val="3A7A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F08011FB-53D7-46D9-9B9E-BA46DB5DC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0073" y="3065870"/>
            <a:ext cx="2992758" cy="27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F015819-EF4C-4B01-8635-0458C4344C0D}"/>
              </a:ext>
            </a:extLst>
          </p:cNvPr>
          <p:cNvSpPr txBox="1">
            <a:spLocks/>
          </p:cNvSpPr>
          <p:nvPr/>
        </p:nvSpPr>
        <p:spPr>
          <a:xfrm>
            <a:off x="337691" y="304475"/>
            <a:ext cx="11268852" cy="7366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Feedback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entrevista con </a:t>
            </a:r>
            <a:r>
              <a:rPr lang="es-ES" sz="2500" b="1" dirty="0" err="1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FOs</a:t>
            </a:r>
            <a:r>
              <a:rPr lang="es-ES" sz="2500" b="1" dirty="0">
                <a:solidFill>
                  <a:schemeClr val="tx2">
                    <a:lumMod val="75000"/>
                  </a:schemeClr>
                </a:solidFill>
                <a:latin typeface="Helvetica" pitchFamily="2" charset="0"/>
                <a:ea typeface="+mn-ea"/>
                <a:cs typeface="+mn-cs"/>
              </a:rPr>
              <a:t> </a:t>
            </a:r>
          </a:p>
          <a:p>
            <a:endParaRPr lang="es-ES" sz="2500" b="1" dirty="0">
              <a:solidFill>
                <a:schemeClr val="tx2">
                  <a:lumMod val="75000"/>
                </a:schemeClr>
              </a:solidFill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52615E1A-177C-4B36-AEAB-3955CDDF3D84}"/>
              </a:ext>
            </a:extLst>
          </p:cNvPr>
          <p:cNvSpPr txBox="1"/>
          <p:nvPr/>
        </p:nvSpPr>
        <p:spPr>
          <a:xfrm>
            <a:off x="484386" y="1041149"/>
            <a:ext cx="10975461" cy="745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Network: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FO Mexicanos (WA, Eventos Comité)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FO extranjeros (general alianzas con FOX, FO de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Latam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Gatherings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AMEXCAP 2 x año (socios + hijos de socios?)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GPs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Fondos Aliados a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Amexcap</a:t>
            </a: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Asesores: Grupos Aliados a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Amexcap</a:t>
            </a: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Deal-Flow: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Como facilitar deal-Flow entre FO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Referencias sobre fondos de inversión /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GP’s</a:t>
            </a: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Know-how - Mejores Prácticas de FO: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PE/VC: Calendario de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Fund-raising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de Fondos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Manual de como empezar un FO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Inversiones de PE/VC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Otros temas: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gob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corporativo / paso de mando / Planeación Patrimonial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Benchmark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de Inversiones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Estructuras de Compensación de Equipos Directivos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Cursos de Capacitación de Consejeros / PE&amp;VC (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Lavca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) / Modelaje Excel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Herramientas: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Pitchbook</a:t>
            </a: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Contrataciones (Bolsa de Trabajo)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Acceso a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Fees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de Asesores (Abogados, Fiscalistas, Consultores)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Regulación / Preocupaciones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Eventos AMEXCAP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Cumbre Anual / Eventos Regionales / Capacitación Anual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Comunicación - ¿Cómo podemos mejorarla?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¿Todos sabemos que hacemos?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¿Cómo referenciar mejor los </a:t>
            </a:r>
            <a:r>
              <a:rPr lang="es-MX" sz="1600" dirty="0" err="1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deals</a:t>
            </a:r>
            <a:r>
              <a:rPr lang="es-MX" sz="1600" dirty="0">
                <a:solidFill>
                  <a:srgbClr val="222A35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?</a:t>
            </a:r>
          </a:p>
          <a:p>
            <a:pPr marL="800100" lvl="1" indent="-342900" algn="just">
              <a:buFont typeface="+mj-lt"/>
              <a:buAutoNum type="arabicPeriod"/>
            </a:pP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endParaRPr lang="es-MX" sz="1600" dirty="0">
              <a:solidFill>
                <a:srgbClr val="222A35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816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52101</TotalTime>
  <Words>1212</Words>
  <Application>Microsoft Office PowerPoint</Application>
  <PresentationFormat>Panorámica</PresentationFormat>
  <Paragraphs>190</Paragraphs>
  <Slides>13</Slides>
  <Notes>2</Notes>
  <HiddenSlides>1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General de Programas de Emprendedores y Financiamiento  Tablero de Control</dc:title>
  <dc:creator>Maria Patricia Corona Garcia</dc:creator>
  <cp:lastModifiedBy>Jessica Allison Jorge Sánchez</cp:lastModifiedBy>
  <cp:revision>1380</cp:revision>
  <dcterms:modified xsi:type="dcterms:W3CDTF">2020-12-02T01:45:07Z</dcterms:modified>
</cp:coreProperties>
</file>