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173" r:id="rId3"/>
    <p:sldId id="2380" r:id="rId4"/>
    <p:sldId id="2381" r:id="rId5"/>
    <p:sldId id="2387" r:id="rId6"/>
    <p:sldId id="2382" r:id="rId7"/>
    <p:sldId id="2388" r:id="rId8"/>
    <p:sldId id="2389" r:id="rId9"/>
    <p:sldId id="2390" r:id="rId10"/>
    <p:sldId id="2391" r:id="rId11"/>
    <p:sldId id="2392" r:id="rId12"/>
    <p:sldId id="2383" r:id="rId13"/>
    <p:sldId id="2247" r:id="rId14"/>
    <p:sldId id="2384" r:id="rId15"/>
    <p:sldId id="2385" r:id="rId16"/>
    <p:sldId id="2386" r:id="rId17"/>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liana Reyes Castrejon" initials="LRC" lastIdx="3" clrIdx="0">
    <p:extLst>
      <p:ext uri="{19B8F6BF-5375-455C-9EA6-DF929625EA0E}">
        <p15:presenceInfo xmlns:p15="http://schemas.microsoft.com/office/powerpoint/2012/main" userId="S-1-5-21-586838802-3905140638-787700010-37405" providerId="AD"/>
      </p:ext>
    </p:extLst>
  </p:cmAuthor>
  <p:cmAuthor id="2" name="Liliana Reyes" initials="LR" lastIdx="2" clrIdx="1">
    <p:extLst>
      <p:ext uri="{19B8F6BF-5375-455C-9EA6-DF929625EA0E}">
        <p15:presenceInfo xmlns:p15="http://schemas.microsoft.com/office/powerpoint/2012/main" userId="S-1-12-1-2584844981-1276685327-1318565250-1478175063" providerId="AD"/>
      </p:ext>
    </p:extLst>
  </p:cmAuthor>
  <p:cmAuthor id="3" name="Liliana Reyes" initials="LR [2]" lastIdx="16" clrIdx="2">
    <p:extLst>
      <p:ext uri="{19B8F6BF-5375-455C-9EA6-DF929625EA0E}">
        <p15:presenceInfo xmlns:p15="http://schemas.microsoft.com/office/powerpoint/2012/main" userId="S::lreyes@amexcap.com::9a119ab5-ac0f-4c18-82b5-974e57291b58" providerId="AD"/>
      </p:ext>
    </p:extLst>
  </p:cmAuthor>
  <p:cmAuthor id="4" name="Victor Ramírez" initials="VR" lastIdx="1" clrIdx="3">
    <p:extLst>
      <p:ext uri="{19B8F6BF-5375-455C-9EA6-DF929625EA0E}">
        <p15:presenceInfo xmlns:p15="http://schemas.microsoft.com/office/powerpoint/2012/main" userId="Victor Ramírez" providerId="None"/>
      </p:ext>
    </p:extLst>
  </p:cmAuthor>
  <p:cmAuthor id="5" name="Jessica Allison Jorge Sánchez" initials="JAJS" lastIdx="6" clrIdx="4">
    <p:extLst>
      <p:ext uri="{19B8F6BF-5375-455C-9EA6-DF929625EA0E}">
        <p15:presenceInfo xmlns:p15="http://schemas.microsoft.com/office/powerpoint/2012/main" userId="S::ajorge@amexcap.com::76817a83-659b-406e-8302-85efa1e1ca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424"/>
    <a:srgbClr val="A99E76"/>
    <a:srgbClr val="87C8D9"/>
    <a:srgbClr val="FFFFEB"/>
    <a:srgbClr val="FFF8E5"/>
    <a:srgbClr val="EFF1F5"/>
    <a:srgbClr val="4CEAF5"/>
    <a:srgbClr val="800080"/>
    <a:srgbClr val="0099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3135" autoAdjust="0"/>
  </p:normalViewPr>
  <p:slideViewPr>
    <p:cSldViewPr snapToGrid="0">
      <p:cViewPr varScale="1">
        <p:scale>
          <a:sx n="72" d="100"/>
          <a:sy n="72" d="100"/>
        </p:scale>
        <p:origin x="576" y="66"/>
      </p:cViewPr>
      <p:guideLst/>
    </p:cSldViewPr>
  </p:slideViewPr>
  <p:notesTextViewPr>
    <p:cViewPr>
      <p:scale>
        <a:sx n="200" d="100"/>
        <a:sy n="200" d="100"/>
      </p:scale>
      <p:origin x="0" y="0"/>
    </p:cViewPr>
  </p:notesTextViewPr>
  <p:notesViewPr>
    <p:cSldViewPr snapToGrid="0">
      <p:cViewPr varScale="1">
        <p:scale>
          <a:sx n="54" d="100"/>
          <a:sy n="54" d="100"/>
        </p:scale>
        <p:origin x="287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isael%20Maldonado\Documents\2019\XIV%20SUMMIT\Presentaci&#243;n\RESULTADOS\Reporte%20final_SUMMIT%2020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LLISON%20JORGE\Documents\Comit&#233;%20de%20Inclusi&#243;n%20y%20Diversidad\15nov\Copia%20de%20Relaci&#243;n%20panelistas%20Hombres%20-%20Muje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LLISON%20JORGE\Documents\Comit&#233;%20de%20Inclusi&#243;n%20y%20Diversidad\15nov\Copia%20de%20Relaci&#243;n%20panelistas%20Hombres%20-%20Muje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35177021464639"/>
          <c:y val="1.2449278840399668E-2"/>
          <c:w val="0.79557096203833444"/>
          <c:h val="0.96577445709715704"/>
        </c:manualLayout>
      </c:layout>
      <c:doughnutChart>
        <c:varyColors val="1"/>
        <c:ser>
          <c:idx val="0"/>
          <c:order val="0"/>
          <c:dPt>
            <c:idx val="0"/>
            <c:bubble3D val="0"/>
            <c:spPr>
              <a:solidFill>
                <a:schemeClr val="accent4"/>
              </a:solidFill>
              <a:ln w="19050">
                <a:solidFill>
                  <a:schemeClr val="lt1"/>
                </a:solidFill>
              </a:ln>
              <a:effectLst/>
            </c:spPr>
            <c:extLst>
              <c:ext xmlns:c16="http://schemas.microsoft.com/office/drawing/2014/chart" uri="{C3380CC4-5D6E-409C-BE32-E72D297353CC}">
                <c16:uniqueId val="{00000001-321F-4B3C-A39A-80C895FDB8D7}"/>
              </c:ext>
            </c:extLst>
          </c:dPt>
          <c:dPt>
            <c:idx val="1"/>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03-321F-4B3C-A39A-80C895FDB8D7}"/>
              </c:ext>
            </c:extLst>
          </c:dPt>
          <c:dLbls>
            <c:dLbl>
              <c:idx val="0"/>
              <c:layout>
                <c:manualLayout>
                  <c:x val="-0.16466202835268753"/>
                  <c:y val="0.14259467258846253"/>
                </c:manualLayout>
              </c:layout>
              <c:tx>
                <c:rich>
                  <a:bodyPr rot="0" spcFirstLastPara="1" vertOverflow="clip" horzOverflow="clip"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fld id="{8D61A052-9D77-4DD6-9D14-3B4EB23F7029}" type="PERCENTAGE">
                      <a:rPr lang="en-US" baseline="0" smtClean="0">
                        <a:solidFill>
                          <a:schemeClr val="tx1"/>
                        </a:solidFill>
                      </a:rPr>
                      <a:pPr>
                        <a:defRPr>
                          <a:solidFill>
                            <a:schemeClr val="tx1"/>
                          </a:solidFill>
                        </a:defRPr>
                      </a:pPr>
                      <a:t>[PORCENTAJE]</a:t>
                    </a:fld>
                    <a:endParaRPr lang="es-ES"/>
                  </a:p>
                </c:rich>
              </c:tx>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endParaRPr lang="es-ES"/>
                </a:p>
              </c:txPr>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a:noFill/>
                    <a:ln>
                      <a:noFill/>
                    </a:ln>
                  </c15:spPr>
                  <c15:layout>
                    <c:manualLayout>
                      <c:w val="0.21318510804260221"/>
                      <c:h val="0.16095003505144623"/>
                    </c:manualLayout>
                  </c15:layout>
                  <c15:dlblFieldTable/>
                  <c15:showDataLabelsRange val="0"/>
                </c:ext>
                <c:ext xmlns:c16="http://schemas.microsoft.com/office/drawing/2014/chart" uri="{C3380CC4-5D6E-409C-BE32-E72D297353CC}">
                  <c16:uniqueId val="{00000001-321F-4B3C-A39A-80C895FDB8D7}"/>
                </c:ext>
              </c:extLst>
            </c:dLbl>
            <c:dLbl>
              <c:idx val="1"/>
              <c:layout>
                <c:manualLayout>
                  <c:x val="0.13790321724371035"/>
                  <c:y val="-0.16858912469594925"/>
                </c:manualLayout>
              </c:layout>
              <c:tx>
                <c:rich>
                  <a:bodyPr rot="0" spcFirstLastPara="1" vertOverflow="clip" horzOverflow="clip"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fld id="{56D52561-6552-4421-BB52-3D1D5EE16C24}" type="PERCENTAGE">
                      <a:rPr lang="en-US" baseline="0" smtClean="0">
                        <a:solidFill>
                          <a:schemeClr val="tx1"/>
                        </a:solidFill>
                      </a:rPr>
                      <a:pPr>
                        <a:defRPr>
                          <a:solidFill>
                            <a:schemeClr val="tx1"/>
                          </a:solidFill>
                        </a:defRPr>
                      </a:pPr>
                      <a:t>[PORCENTAJE]</a:t>
                    </a:fld>
                    <a:endParaRPr lang="es-ES"/>
                  </a:p>
                </c:rich>
              </c:tx>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endParaRPr lang="es-ES"/>
                </a:p>
              </c:txPr>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a:noFill/>
                    <a:ln>
                      <a:noFill/>
                    </a:ln>
                  </c15:spPr>
                  <c15:layout>
                    <c:manualLayout>
                      <c:w val="0.22380847820222463"/>
                      <c:h val="0.16613528102604178"/>
                    </c:manualLayout>
                  </c15:layout>
                  <c15:dlblFieldTable/>
                  <c15:showDataLabelsRange val="0"/>
                </c:ext>
                <c:ext xmlns:c16="http://schemas.microsoft.com/office/drawing/2014/chart" uri="{C3380CC4-5D6E-409C-BE32-E72D297353CC}">
                  <c16:uniqueId val="{00000003-321F-4B3C-A39A-80C895FDB8D7}"/>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s-ES"/>
              </a:p>
            </c:txPr>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'Tabla de Datos'!$A$97:$A$98</c:f>
              <c:strCache>
                <c:ptCount val="2"/>
                <c:pt idx="0">
                  <c:v>Femenino</c:v>
                </c:pt>
                <c:pt idx="1">
                  <c:v>Masculino</c:v>
                </c:pt>
              </c:strCache>
            </c:strRef>
          </c:cat>
          <c:val>
            <c:numRef>
              <c:f>'Tabla de Datos'!$B$97:$B$98</c:f>
              <c:numCache>
                <c:formatCode>General</c:formatCode>
                <c:ptCount val="2"/>
                <c:pt idx="0">
                  <c:v>115</c:v>
                </c:pt>
                <c:pt idx="1">
                  <c:v>564</c:v>
                </c:pt>
              </c:numCache>
            </c:numRef>
          </c:val>
          <c:extLst>
            <c:ext xmlns:c16="http://schemas.microsoft.com/office/drawing/2014/chart" uri="{C3380CC4-5D6E-409C-BE32-E72D297353CC}">
              <c16:uniqueId val="{00000004-321F-4B3C-A39A-80C895FDB8D7}"/>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87C8D9"/>
            </a:solidFill>
          </c:spPr>
          <c:dPt>
            <c:idx val="0"/>
            <c:bubble3D val="0"/>
            <c:spPr>
              <a:solidFill>
                <a:srgbClr val="A99E76"/>
              </a:solidFill>
              <a:ln>
                <a:noFill/>
              </a:ln>
              <a:effectLst/>
            </c:spPr>
            <c:extLst>
              <c:ext xmlns:c16="http://schemas.microsoft.com/office/drawing/2014/chart" uri="{C3380CC4-5D6E-409C-BE32-E72D297353CC}">
                <c16:uniqueId val="{00000001-7669-4AAB-8FEB-C7B2E96A66F1}"/>
              </c:ext>
            </c:extLst>
          </c:dPt>
          <c:dPt>
            <c:idx val="1"/>
            <c:bubble3D val="0"/>
            <c:spPr>
              <a:solidFill>
                <a:srgbClr val="87C8D9"/>
              </a:solidFill>
              <a:ln>
                <a:noFill/>
              </a:ln>
              <a:effectLst/>
            </c:spPr>
            <c:extLst>
              <c:ext xmlns:c16="http://schemas.microsoft.com/office/drawing/2014/chart" uri="{C3380CC4-5D6E-409C-BE32-E72D297353CC}">
                <c16:uniqueId val="{00000003-7669-4AAB-8FEB-C7B2E96A66F1}"/>
              </c:ext>
            </c:extLst>
          </c:dPt>
          <c:dLbls>
            <c:dLbl>
              <c:idx val="0"/>
              <c:layout>
                <c:manualLayout>
                  <c:x val="-8.3904223455271862E-2"/>
                  <c:y val="-0.10808677444270325"/>
                </c:manualLayout>
              </c:layout>
              <c:tx>
                <c:rich>
                  <a:bodyPr/>
                  <a:lstStyle/>
                  <a:p>
                    <a:fld id="{6C8749B7-14DB-4198-8ACF-D231414AB2ED}" type="PERCENTAGE">
                      <a:rPr lang="en-US" baseline="0" smtClean="0"/>
                      <a:pPr/>
                      <a:t>[PORCENTAJE]</a:t>
                    </a:fld>
                    <a:endParaRPr lang="es-E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669-4AAB-8FEB-C7B2E96A66F1}"/>
                </c:ext>
              </c:extLst>
            </c:dLbl>
            <c:dLbl>
              <c:idx val="1"/>
              <c:layout>
                <c:manualLayout>
                  <c:x val="-0.10126582278481013"/>
                  <c:y val="-8.4566614964872666E-2"/>
                </c:manualLayout>
              </c:layout>
              <c:tx>
                <c:rich>
                  <a:bodyPr/>
                  <a:lstStyle/>
                  <a:p>
                    <a:fld id="{A50C2F0F-0119-42EC-8BDD-71CD458D9D0D}" type="PERCENTAGE">
                      <a:rPr lang="en-US"/>
                      <a:pPr/>
                      <a:t>[PORCENTAJE]</a:t>
                    </a:fld>
                    <a:endParaRPr lang="es-E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669-4AAB-8FEB-C7B2E96A66F1}"/>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s-E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Hoja1!$B$4:$B$5</c:f>
              <c:strCache>
                <c:ptCount val="2"/>
                <c:pt idx="0">
                  <c:v>Hombres</c:v>
                </c:pt>
                <c:pt idx="1">
                  <c:v>Mujeres</c:v>
                </c:pt>
              </c:strCache>
            </c:strRef>
          </c:cat>
          <c:val>
            <c:numRef>
              <c:f>Hoja1!$D$4:$D$5</c:f>
              <c:numCache>
                <c:formatCode>General</c:formatCode>
                <c:ptCount val="2"/>
                <c:pt idx="0">
                  <c:v>85.333333333333329</c:v>
                </c:pt>
                <c:pt idx="1">
                  <c:v>14.666666666666666</c:v>
                </c:pt>
              </c:numCache>
            </c:numRef>
          </c:val>
          <c:extLst>
            <c:ext xmlns:c16="http://schemas.microsoft.com/office/drawing/2014/chart" uri="{C3380CC4-5D6E-409C-BE32-E72D297353CC}">
              <c16:uniqueId val="{00000004-7669-4AAB-8FEB-C7B2E96A66F1}"/>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A99E76"/>
              </a:solidFill>
              <a:ln>
                <a:noFill/>
              </a:ln>
              <a:effectLst/>
            </c:spPr>
            <c:extLst>
              <c:ext xmlns:c16="http://schemas.microsoft.com/office/drawing/2014/chart" uri="{C3380CC4-5D6E-409C-BE32-E72D297353CC}">
                <c16:uniqueId val="{00000002-746F-43E8-8EC1-6F3EDFC25856}"/>
              </c:ext>
            </c:extLst>
          </c:dPt>
          <c:dPt>
            <c:idx val="1"/>
            <c:bubble3D val="0"/>
            <c:spPr>
              <a:solidFill>
                <a:srgbClr val="87C8D9"/>
              </a:solidFill>
              <a:ln>
                <a:noFill/>
              </a:ln>
              <a:effectLst/>
            </c:spPr>
            <c:extLst>
              <c:ext xmlns:c16="http://schemas.microsoft.com/office/drawing/2014/chart" uri="{C3380CC4-5D6E-409C-BE32-E72D297353CC}">
                <c16:uniqueId val="{00000003-746F-43E8-8EC1-6F3EDFC25856}"/>
              </c:ext>
            </c:extLst>
          </c:dPt>
          <c:dLbls>
            <c:dLbl>
              <c:idx val="0"/>
              <c:layout>
                <c:manualLayout>
                  <c:x val="-9.7046413502109699E-2"/>
                  <c:y val="-0.12966880961280478"/>
                </c:manualLayout>
              </c:layout>
              <c:tx>
                <c:rich>
                  <a:bodyPr/>
                  <a:lstStyle/>
                  <a:p>
                    <a:fld id="{56D276B0-3CCD-493F-8C3D-20BB6D9C0477}" type="PERCENTAGE">
                      <a:rPr lang="en-US" baseline="0" smtClean="0"/>
                      <a:pPr/>
                      <a:t>[PORCENTAJE]</a:t>
                    </a:fld>
                    <a:endParaRPr lang="es-E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46F-43E8-8EC1-6F3EDFC25856}"/>
                </c:ext>
              </c:extLst>
            </c:dLbl>
            <c:dLbl>
              <c:idx val="1"/>
              <c:layout>
                <c:manualLayout>
                  <c:x val="-0.10126582278481015"/>
                  <c:y val="-0.13530658394379627"/>
                </c:manualLayout>
              </c:layout>
              <c:tx>
                <c:rich>
                  <a:bodyPr/>
                  <a:lstStyle/>
                  <a:p>
                    <a:fld id="{E82A3CBE-F8C3-427B-85E2-EF9F4E5E3AF4}" type="PERCENTAGE">
                      <a:rPr lang="en-US" baseline="0" smtClean="0"/>
                      <a:pPr/>
                      <a:t>[PORCENTAJE]</a:t>
                    </a:fld>
                    <a:endParaRPr lang="es-E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46F-43E8-8EC1-6F3EDFC25856}"/>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s-E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Hoja1!$B$4:$B$5</c:f>
              <c:strCache>
                <c:ptCount val="2"/>
                <c:pt idx="0">
                  <c:v>Hombres</c:v>
                </c:pt>
                <c:pt idx="1">
                  <c:v>Mujeres</c:v>
                </c:pt>
              </c:strCache>
            </c:strRef>
          </c:cat>
          <c:val>
            <c:numRef>
              <c:f>Hoja1!$L$4:$L$5</c:f>
              <c:numCache>
                <c:formatCode>General</c:formatCode>
                <c:ptCount val="2"/>
                <c:pt idx="0">
                  <c:v>74.324324324324323</c:v>
                </c:pt>
                <c:pt idx="1">
                  <c:v>25.675675675675677</c:v>
                </c:pt>
              </c:numCache>
            </c:numRef>
          </c:val>
          <c:extLst>
            <c:ext xmlns:c16="http://schemas.microsoft.com/office/drawing/2014/chart" uri="{C3380CC4-5D6E-409C-BE32-E72D297353CC}">
              <c16:uniqueId val="{00000000-746F-43E8-8EC1-6F3EDFC25856}"/>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spPr>
            <a:solidFill>
              <a:schemeClr val="accent4"/>
            </a:solidFill>
          </c:spPr>
          <c:dPt>
            <c:idx val="0"/>
            <c:bubble3D val="0"/>
            <c:spPr>
              <a:solidFill>
                <a:schemeClr val="accent4">
                  <a:lumMod val="50000"/>
                </a:schemeClr>
              </a:solidFill>
              <a:ln>
                <a:noFill/>
              </a:ln>
              <a:effectLst/>
            </c:spPr>
            <c:extLst>
              <c:ext xmlns:c16="http://schemas.microsoft.com/office/drawing/2014/chart" uri="{C3380CC4-5D6E-409C-BE32-E72D297353CC}">
                <c16:uniqueId val="{00000003-DA5C-46F8-80D9-F722F1AA777E}"/>
              </c:ext>
            </c:extLst>
          </c:dPt>
          <c:dPt>
            <c:idx val="1"/>
            <c:bubble3D val="0"/>
            <c:spPr>
              <a:solidFill>
                <a:schemeClr val="accent4"/>
              </a:solidFill>
              <a:ln>
                <a:noFill/>
              </a:ln>
              <a:effectLst/>
            </c:spPr>
            <c:extLst>
              <c:ext xmlns:c16="http://schemas.microsoft.com/office/drawing/2014/chart" uri="{C3380CC4-5D6E-409C-BE32-E72D297353CC}">
                <c16:uniqueId val="{00000002-DA5C-46F8-80D9-F722F1AA777E}"/>
              </c:ext>
            </c:extLst>
          </c:dPt>
          <c:dLbls>
            <c:dLbl>
              <c:idx val="0"/>
              <c:layout>
                <c:manualLayout>
                  <c:x val="9.6973925996148652E-2"/>
                  <c:y val="1.7559893755729354E-2"/>
                </c:manualLayout>
              </c:layout>
              <c:tx>
                <c:rich>
                  <a:bodyPr rot="0" spcFirstLastPara="1" vertOverflow="clip" horzOverflow="clip"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fld id="{0AF3AF16-83DB-4925-BC04-50BE9635FFF6}" type="PERCENTAGE">
                      <a:rPr lang="en-US" baseline="0" smtClean="0">
                        <a:solidFill>
                          <a:schemeClr val="tx1"/>
                        </a:solidFill>
                      </a:rPr>
                      <a:pPr>
                        <a:defRPr>
                          <a:solidFill>
                            <a:schemeClr val="tx1"/>
                          </a:solidFill>
                        </a:defRPr>
                      </a:pPr>
                      <a:t>[PORCENTAJE]</a:t>
                    </a:fld>
                    <a:endParaRPr lang="es-ES"/>
                  </a:p>
                </c:rich>
              </c:tx>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s-E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dlblFieldTable/>
                  <c15:showDataLabelsRange val="0"/>
                </c:ext>
                <c:ext xmlns:c16="http://schemas.microsoft.com/office/drawing/2014/chart" uri="{C3380CC4-5D6E-409C-BE32-E72D297353CC}">
                  <c16:uniqueId val="{00000003-DA5C-46F8-80D9-F722F1AA777E}"/>
                </c:ext>
              </c:extLst>
            </c:dLbl>
            <c:dLbl>
              <c:idx val="1"/>
              <c:layout>
                <c:manualLayout>
                  <c:x val="-7.9143236227547278E-2"/>
                  <c:y val="-7.9714584128386931E-2"/>
                </c:manualLayout>
              </c:layout>
              <c:tx>
                <c:rich>
                  <a:bodyPr/>
                  <a:lstStyle/>
                  <a:p>
                    <a:fld id="{44DB4DE7-08F6-42CE-B16B-6ABFC7885D23}" type="PERCENTAGE">
                      <a:rPr lang="en-US" baseline="0" smtClean="0"/>
                      <a:pPr/>
                      <a:t>[PORCENTAJE]</a:t>
                    </a:fld>
                    <a:endParaRPr lang="es-E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A5C-46F8-80D9-F722F1AA777E}"/>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s-E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Hoja1!$A$2:$A$3</c:f>
              <c:strCache>
                <c:ptCount val="2"/>
                <c:pt idx="0">
                  <c:v>Hombre</c:v>
                </c:pt>
                <c:pt idx="1">
                  <c:v>Mujeres</c:v>
                </c:pt>
              </c:strCache>
            </c:strRef>
          </c:cat>
          <c:val>
            <c:numRef>
              <c:f>Hoja1!$B$2:$B$3</c:f>
              <c:numCache>
                <c:formatCode>0%</c:formatCode>
                <c:ptCount val="2"/>
                <c:pt idx="0">
                  <c:v>0.69</c:v>
                </c:pt>
                <c:pt idx="1">
                  <c:v>0.31</c:v>
                </c:pt>
              </c:numCache>
            </c:numRef>
          </c:val>
          <c:extLst>
            <c:ext xmlns:c16="http://schemas.microsoft.com/office/drawing/2014/chart" uri="{C3380CC4-5D6E-409C-BE32-E72D297353CC}">
              <c16:uniqueId val="{00000000-DA5C-46F8-80D9-F722F1AA777E}"/>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s-MX"/>
          </a:p>
        </p:txBody>
      </p:sp>
      <p:sp>
        <p:nvSpPr>
          <p:cNvPr id="3" name="Marcador de fecha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F9847F8-5429-4227-82DB-D98EABB6351E}" type="datetimeFigureOut">
              <a:rPr lang="es-MX" smtClean="0"/>
              <a:t>26/10/2020</a:t>
            </a:fld>
            <a:endParaRPr lang="es-MX"/>
          </a:p>
        </p:txBody>
      </p:sp>
      <p:sp>
        <p:nvSpPr>
          <p:cNvPr id="4" name="Marcador de pie de página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s-MX"/>
          </a:p>
        </p:txBody>
      </p:sp>
      <p:sp>
        <p:nvSpPr>
          <p:cNvPr id="5" name="Marcador de número de diapositiva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778BD2B7-C654-4BE9-8791-8347293F6BF9}" type="slidenum">
              <a:rPr lang="es-MX" smtClean="0"/>
              <a:t>‹Nº›</a:t>
            </a:fld>
            <a:endParaRPr lang="es-MX"/>
          </a:p>
        </p:txBody>
      </p:sp>
    </p:spTree>
    <p:extLst>
      <p:ext uri="{BB962C8B-B14F-4D97-AF65-F5344CB8AC3E}">
        <p14:creationId xmlns:p14="http://schemas.microsoft.com/office/powerpoint/2010/main" val="2506149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72D3777A-17EA-4A94-8FF1-E31730926F03}" type="datetimeFigureOut">
              <a:rPr lang="es-MX" smtClean="0"/>
              <a:t>26/10/2020</a:t>
            </a:fld>
            <a:endParaRPr lang="es-MX"/>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13370DDF-8F7D-4808-9657-920670CBA563}" type="slidenum">
              <a:rPr lang="es-MX" smtClean="0"/>
              <a:t>‹Nº›</a:t>
            </a:fld>
            <a:endParaRPr lang="es-MX"/>
          </a:p>
        </p:txBody>
      </p:sp>
    </p:spTree>
    <p:extLst>
      <p:ext uri="{BB962C8B-B14F-4D97-AF65-F5344CB8AC3E}">
        <p14:creationId xmlns:p14="http://schemas.microsoft.com/office/powerpoint/2010/main" val="581889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3</a:t>
            </a:fld>
            <a:endParaRPr lang="es-MX"/>
          </a:p>
        </p:txBody>
      </p:sp>
    </p:spTree>
    <p:extLst>
      <p:ext uri="{BB962C8B-B14F-4D97-AF65-F5344CB8AC3E}">
        <p14:creationId xmlns:p14="http://schemas.microsoft.com/office/powerpoint/2010/main" val="609009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5</a:t>
            </a:fld>
            <a:endParaRPr lang="es-MX"/>
          </a:p>
        </p:txBody>
      </p:sp>
    </p:spTree>
    <p:extLst>
      <p:ext uri="{BB962C8B-B14F-4D97-AF65-F5344CB8AC3E}">
        <p14:creationId xmlns:p14="http://schemas.microsoft.com/office/powerpoint/2010/main" val="1652430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12</a:t>
            </a:fld>
            <a:endParaRPr lang="es-MX"/>
          </a:p>
        </p:txBody>
      </p:sp>
    </p:spTree>
    <p:extLst>
      <p:ext uri="{BB962C8B-B14F-4D97-AF65-F5344CB8AC3E}">
        <p14:creationId xmlns:p14="http://schemas.microsoft.com/office/powerpoint/2010/main" val="3854491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42E2B108-AA89-4AC1-BD6D-95CBA7EB2E61}" type="datetime1">
              <a:rPr lang="es-MX" smtClean="0"/>
              <a:t>26/10/2020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078858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1B623DB-45A9-421C-99EA-7F52AC02A151}" type="datetime1">
              <a:rPr lang="es-MX" smtClean="0"/>
              <a:t>26/10/2020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634347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9E601FD-5237-414A-8103-455D39A5060B}" type="datetime1">
              <a:rPr lang="es-MX" smtClean="0"/>
              <a:t>26/10/2020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709674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EB619DF3-0DB5-4D72-9032-8AAEE7E65FF9}" type="datetime1">
              <a:rPr lang="es-MX" smtClean="0"/>
              <a:t>26/10/2020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112666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9443A890-E602-4584-87F1-73E5D4883FF6}" type="datetime1">
              <a:rPr lang="es-MX" smtClean="0"/>
              <a:t>26/10/2020</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102606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9F4D7A18-F17E-4B19-B26F-C3E0FC400EA0}" type="datetime1">
              <a:rPr lang="es-MX" smtClean="0"/>
              <a:t>26/10/2020</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698247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9812722-D54F-40EA-B697-2AEEEE52296D}" type="datetime1">
              <a:rPr lang="es-MX" smtClean="0"/>
              <a:t>26/10/2020</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341717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0E3E30D-0FB7-46EF-AABF-A8857CD95203}" type="datetime1">
              <a:rPr lang="es-MX" smtClean="0"/>
              <a:t>26/10/2020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386597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10EC8567-C930-4C6E-AAA7-36BF7CC1EC58}" type="datetime1">
              <a:rPr lang="es-MX" smtClean="0"/>
              <a:t>26/10/2020</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326123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BEF476B-C15C-49E0-BA03-4D6D7F271BA5}" type="datetime1">
              <a:rPr lang="es-MX" smtClean="0"/>
              <a:t>26/10/2020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1258242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DF611D22-8D01-43D8-86BB-6B1436237A1B}" type="datetime1">
              <a:rPr lang="es-MX" smtClean="0"/>
              <a:t>26/10/2020</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167897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FFFFEB">
                <a:alpha val="50000"/>
              </a:srgbClr>
            </a:gs>
            <a:gs pos="100000">
              <a:schemeClr val="accent1">
                <a:lumMod val="45000"/>
                <a:lumOff val="55000"/>
              </a:schemeClr>
            </a:gs>
            <a:gs pos="100000">
              <a:srgbClr val="FFFFEB"/>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3BDC7A-70C8-44A9-9256-DE772E3B5B67}" type="datetime1">
              <a:rPr lang="es-MX" smtClean="0"/>
              <a:t>26/10/2020</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686FC-A10B-49BA-A681-1D36D6934F89}" type="slidenum">
              <a:rPr lang="es-MX" smtClean="0"/>
              <a:t>‹Nº›</a:t>
            </a:fld>
            <a:endParaRPr lang="es-MX"/>
          </a:p>
        </p:txBody>
      </p:sp>
    </p:spTree>
    <p:extLst>
      <p:ext uri="{BB962C8B-B14F-4D97-AF65-F5344CB8AC3E}">
        <p14:creationId xmlns:p14="http://schemas.microsoft.com/office/powerpoint/2010/main" val="4034264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png"/><Relationship Id="rId7"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chart" Target="../charts/char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https://files.constantcontact.com/bc4edc5d001/d50228cf-bd90-4fb7-aa2c-60bf6547be3e.jpg"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24D0145-50FC-AB4A-BC10-C11C92787767}"/>
              </a:ext>
            </a:extLst>
          </p:cNvPr>
          <p:cNvPicPr>
            <a:picLocks noChangeAspect="1"/>
          </p:cNvPicPr>
          <p:nvPr/>
        </p:nvPicPr>
        <p:blipFill>
          <a:blip r:embed="rId2"/>
          <a:stretch>
            <a:fillRect/>
          </a:stretch>
        </p:blipFill>
        <p:spPr>
          <a:xfrm>
            <a:off x="112406" y="6158246"/>
            <a:ext cx="2270777" cy="548372"/>
          </a:xfrm>
          <a:prstGeom prst="rect">
            <a:avLst/>
          </a:prstGeom>
        </p:spPr>
      </p:pic>
      <p:pic>
        <p:nvPicPr>
          <p:cNvPr id="10" name="Imagen 9">
            <a:extLst>
              <a:ext uri="{FF2B5EF4-FFF2-40B4-BE49-F238E27FC236}">
                <a16:creationId xmlns:a16="http://schemas.microsoft.com/office/drawing/2014/main" id="{CCEBCC78-CF74-5042-84F2-1D0ED1AFC55D}"/>
              </a:ext>
            </a:extLst>
          </p:cNvPr>
          <p:cNvPicPr>
            <a:picLocks noChangeAspect="1"/>
          </p:cNvPicPr>
          <p:nvPr/>
        </p:nvPicPr>
        <p:blipFill>
          <a:blip r:embed="rId3"/>
          <a:stretch>
            <a:fillRect/>
          </a:stretch>
        </p:blipFill>
        <p:spPr>
          <a:xfrm>
            <a:off x="5820032" y="6432432"/>
            <a:ext cx="6067168" cy="155804"/>
          </a:xfrm>
          <a:prstGeom prst="rect">
            <a:avLst/>
          </a:prstGeom>
        </p:spPr>
      </p:pic>
      <p:cxnSp>
        <p:nvCxnSpPr>
          <p:cNvPr id="12" name="Conector recto 11">
            <a:extLst>
              <a:ext uri="{FF2B5EF4-FFF2-40B4-BE49-F238E27FC236}">
                <a16:creationId xmlns:a16="http://schemas.microsoft.com/office/drawing/2014/main" id="{5E71AB3D-BE57-884D-8696-213AE6E71176}"/>
              </a:ext>
            </a:extLst>
          </p:cNvPr>
          <p:cNvCxnSpPr>
            <a:cxnSpLocks/>
          </p:cNvCxnSpPr>
          <p:nvPr/>
        </p:nvCxnSpPr>
        <p:spPr>
          <a:xfrm>
            <a:off x="309716" y="3891979"/>
            <a:ext cx="11282516"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A0C678F5-F30D-8743-8EBA-E6D0244AA7A6}"/>
              </a:ext>
            </a:extLst>
          </p:cNvPr>
          <p:cNvSpPr txBox="1"/>
          <p:nvPr/>
        </p:nvSpPr>
        <p:spPr>
          <a:xfrm>
            <a:off x="2993923" y="4016820"/>
            <a:ext cx="8158049" cy="2215991"/>
          </a:xfrm>
          <a:prstGeom prst="rect">
            <a:avLst/>
          </a:prstGeom>
          <a:noFill/>
        </p:spPr>
        <p:txBody>
          <a:bodyPr wrap="square" rtlCol="0">
            <a:spAutoFit/>
          </a:bodyPr>
          <a:lstStyle/>
          <a:p>
            <a:pPr algn="r"/>
            <a:r>
              <a:rPr lang="es-MX" sz="2400" b="1" dirty="0">
                <a:latin typeface="Helvetica" pitchFamily="2" charset="0"/>
              </a:rPr>
              <a:t>Comité de Inclusión y Diversidad</a:t>
            </a:r>
          </a:p>
          <a:p>
            <a:pPr algn="r"/>
            <a:endParaRPr lang="es-MX" sz="2400" b="1" dirty="0">
              <a:latin typeface="Helvetica" pitchFamily="2" charset="0"/>
            </a:endParaRPr>
          </a:p>
          <a:p>
            <a:pPr algn="r"/>
            <a:r>
              <a:rPr lang="es-MX" sz="2400" dirty="0">
                <a:solidFill>
                  <a:schemeClr val="bg2">
                    <a:lumMod val="75000"/>
                  </a:schemeClr>
                </a:solidFill>
                <a:latin typeface="Helvetica" pitchFamily="2" charset="0"/>
              </a:rPr>
              <a:t>Asociación Mexicana de Capital Privado, AMEXCAP</a:t>
            </a:r>
          </a:p>
          <a:p>
            <a:pPr algn="r"/>
            <a:endParaRPr lang="es-MX" sz="2400" dirty="0">
              <a:solidFill>
                <a:schemeClr val="bg2">
                  <a:lumMod val="75000"/>
                </a:schemeClr>
              </a:solidFill>
              <a:latin typeface="Helvetica" pitchFamily="2" charset="0"/>
            </a:endParaRPr>
          </a:p>
          <a:p>
            <a:pPr algn="r"/>
            <a:r>
              <a:rPr lang="es-MX" dirty="0">
                <a:solidFill>
                  <a:schemeClr val="bg2">
                    <a:lumMod val="75000"/>
                  </a:schemeClr>
                </a:solidFill>
                <a:latin typeface="Helvetica" pitchFamily="2" charset="0"/>
              </a:rPr>
              <a:t>Sesión virtual. 28 de octubre 2020</a:t>
            </a:r>
          </a:p>
          <a:p>
            <a:pPr algn="r"/>
            <a:endParaRPr lang="es-MX" sz="2400" dirty="0">
              <a:solidFill>
                <a:srgbClr val="C4C4C4"/>
              </a:solidFill>
              <a:latin typeface="Helvetica" pitchFamily="2" charset="0"/>
            </a:endParaRPr>
          </a:p>
        </p:txBody>
      </p:sp>
      <p:pic>
        <p:nvPicPr>
          <p:cNvPr id="1026" name="Picture 2">
            <a:extLst>
              <a:ext uri="{FF2B5EF4-FFF2-40B4-BE49-F238E27FC236}">
                <a16:creationId xmlns:a16="http://schemas.microsoft.com/office/drawing/2014/main" id="{C84EB87B-202A-48F4-BC1F-87A85E7247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764" y="313390"/>
            <a:ext cx="10044420" cy="334814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0338BB1F-099A-445B-8700-F059CA8AAB7C}"/>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929955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4819268"/>
          </a:xfrm>
          <a:prstGeom prst="rect">
            <a:avLst/>
          </a:prstGeom>
          <a:noFill/>
        </p:spPr>
        <p:txBody>
          <a:bodyPr wrap="square" rtlCol="0">
            <a:spAutoFit/>
          </a:bodyPr>
          <a:lstStyle/>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Resultados de la Cumbre </a:t>
            </a:r>
          </a:p>
          <a:p>
            <a:pPr marL="400050" indent="-400050" algn="just">
              <a:lnSpc>
                <a:spcPct val="250000"/>
              </a:lnSpc>
              <a:buAutoNum type="romanUcPeriod"/>
            </a:pPr>
            <a:r>
              <a:rPr lang="es-MX" dirty="0" err="1">
                <a:latin typeface="Helvetica" panose="020B0604020202020204" pitchFamily="34" charset="0"/>
                <a:cs typeface="Helvetica" panose="020B0604020202020204" pitchFamily="34" charset="0"/>
              </a:rPr>
              <a:t>Diversity</a:t>
            </a:r>
            <a:r>
              <a:rPr lang="es-MX" dirty="0">
                <a:latin typeface="Helvetica" panose="020B0604020202020204" pitchFamily="34" charset="0"/>
                <a:cs typeface="Helvetica" panose="020B0604020202020204" pitchFamily="34" charset="0"/>
              </a:rPr>
              <a:t> </a:t>
            </a:r>
            <a:r>
              <a:rPr lang="es-MX" dirty="0" err="1">
                <a:latin typeface="Helvetica" panose="020B0604020202020204" pitchFamily="34" charset="0"/>
                <a:cs typeface="Helvetica" panose="020B0604020202020204" pitchFamily="34" charset="0"/>
              </a:rPr>
              <a:t>Toolkit</a:t>
            </a:r>
            <a:r>
              <a:rPr lang="es-MX" dirty="0">
                <a:latin typeface="Helvetica" panose="020B0604020202020204" pitchFamily="34" charset="0"/>
                <a:cs typeface="Helvetica" panose="020B0604020202020204" pitchFamily="34" charset="0"/>
              </a:rPr>
              <a:t>. Promoción para lanzamiento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Ampliación del Comité a temas ESG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Convenios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FONADIN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AMEFIBRA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AIIMX</a:t>
            </a: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516000" y="1099270"/>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011031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6843999"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sz="1600" b="1" dirty="0">
                <a:solidFill>
                  <a:schemeClr val="bg1"/>
                </a:solidFill>
                <a:latin typeface="Helvetica" panose="020B0604020202020204" pitchFamily="34" charset="0"/>
                <a:cs typeface="Helvetica" panose="020B0604020202020204" pitchFamily="34" charset="0"/>
              </a:rPr>
              <a:t>Resultados de la Cumbre </a:t>
            </a:r>
          </a:p>
        </p:txBody>
      </p:sp>
      <p:sp>
        <p:nvSpPr>
          <p:cNvPr id="33" name="Rectángulo: esquinas redondeadas 32">
            <a:extLst>
              <a:ext uri="{FF2B5EF4-FFF2-40B4-BE49-F238E27FC236}">
                <a16:creationId xmlns:a16="http://schemas.microsoft.com/office/drawing/2014/main" id="{9D6F776A-57E6-4753-B799-A6F2D6CD67C4}"/>
              </a:ext>
            </a:extLst>
          </p:cNvPr>
          <p:cNvSpPr/>
          <p:nvPr/>
        </p:nvSpPr>
        <p:spPr>
          <a:xfrm>
            <a:off x="3243845" y="873720"/>
            <a:ext cx="1769998" cy="1079735"/>
          </a:xfrm>
          <a:prstGeom prst="roundRect">
            <a:avLst>
              <a:gd name="adj" fmla="val 10000"/>
            </a:avLst>
          </a:prstGeom>
          <a:blipFill rotWithShape="1">
            <a:blip r:embed="rId4"/>
            <a:srcRect/>
            <a:stretch>
              <a:fillRect t="-8000" b="-8000"/>
            </a:stretch>
          </a:blip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sp>
      <p:pic>
        <p:nvPicPr>
          <p:cNvPr id="3" name="Imagen 2" descr="Logotipo&#10;&#10;Descripción generada automáticamente">
            <a:extLst>
              <a:ext uri="{FF2B5EF4-FFF2-40B4-BE49-F238E27FC236}">
                <a16:creationId xmlns:a16="http://schemas.microsoft.com/office/drawing/2014/main" id="{AD336969-2328-4CE4-9336-703AE793369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202" t="31012" r="3120" b="33682"/>
          <a:stretch/>
        </p:blipFill>
        <p:spPr>
          <a:xfrm>
            <a:off x="7178159" y="873725"/>
            <a:ext cx="2915478" cy="1079730"/>
          </a:xfrm>
          <a:prstGeom prst="rect">
            <a:avLst/>
          </a:prstGeom>
        </p:spPr>
      </p:pic>
      <p:sp>
        <p:nvSpPr>
          <p:cNvPr id="4" name="Rectángulo: esquinas redondeadas 3">
            <a:extLst>
              <a:ext uri="{FF2B5EF4-FFF2-40B4-BE49-F238E27FC236}">
                <a16:creationId xmlns:a16="http://schemas.microsoft.com/office/drawing/2014/main" id="{4CD1D22A-B832-4CCE-BD76-2B5DF4EB0782}"/>
              </a:ext>
            </a:extLst>
          </p:cNvPr>
          <p:cNvSpPr/>
          <p:nvPr/>
        </p:nvSpPr>
        <p:spPr>
          <a:xfrm>
            <a:off x="3134592" y="2151119"/>
            <a:ext cx="1988503" cy="399605"/>
          </a:xfrm>
          <a:prstGeom prst="roundRect">
            <a:avLst/>
          </a:prstGeom>
          <a:solidFill>
            <a:schemeClr val="tx1">
              <a:lumMod val="50000"/>
              <a:lumOff val="5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s-ES" sz="1200" b="1" dirty="0">
                <a:latin typeface="Helvetica" panose="020B0604020202020204" pitchFamily="34" charset="0"/>
                <a:cs typeface="Helvetica" panose="020B0604020202020204" pitchFamily="34" charset="0"/>
              </a:rPr>
              <a:t>Asistentes totales : 679</a:t>
            </a:r>
          </a:p>
        </p:txBody>
      </p:sp>
      <p:sp>
        <p:nvSpPr>
          <p:cNvPr id="6" name="Rectángulo: esquinas redondeadas 5">
            <a:extLst>
              <a:ext uri="{FF2B5EF4-FFF2-40B4-BE49-F238E27FC236}">
                <a16:creationId xmlns:a16="http://schemas.microsoft.com/office/drawing/2014/main" id="{CCA4583D-99DA-4D81-95B2-AA6C2C0F5D98}"/>
              </a:ext>
            </a:extLst>
          </p:cNvPr>
          <p:cNvSpPr/>
          <p:nvPr/>
        </p:nvSpPr>
        <p:spPr>
          <a:xfrm>
            <a:off x="265043" y="2917578"/>
            <a:ext cx="2194828" cy="1022844"/>
          </a:xfrm>
          <a:prstGeom prst="roundRect">
            <a:avLst/>
          </a:prstGeom>
          <a:solidFill>
            <a:srgbClr val="00206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1400" dirty="0">
                <a:latin typeface="Helvetica" panose="020B0604020202020204" pitchFamily="34" charset="0"/>
                <a:cs typeface="Helvetica" panose="020B0604020202020204" pitchFamily="34" charset="0"/>
              </a:rPr>
              <a:t>Diversidad de género en cuanto al número de asistentes </a:t>
            </a:r>
          </a:p>
        </p:txBody>
      </p:sp>
      <p:sp>
        <p:nvSpPr>
          <p:cNvPr id="10" name="Rectángulo: esquinas redondeadas 9">
            <a:extLst>
              <a:ext uri="{FF2B5EF4-FFF2-40B4-BE49-F238E27FC236}">
                <a16:creationId xmlns:a16="http://schemas.microsoft.com/office/drawing/2014/main" id="{A44312F6-5753-4A6F-B944-B9F02470341C}"/>
              </a:ext>
            </a:extLst>
          </p:cNvPr>
          <p:cNvSpPr/>
          <p:nvPr/>
        </p:nvSpPr>
        <p:spPr>
          <a:xfrm>
            <a:off x="265043" y="4170547"/>
            <a:ext cx="2194828" cy="102284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1400" dirty="0">
                <a:latin typeface="Helvetica" panose="020B0604020202020204" pitchFamily="34" charset="0"/>
                <a:cs typeface="Helvetica" panose="020B0604020202020204" pitchFamily="34" charset="0"/>
              </a:rPr>
              <a:t>Diversidad de género en cuanto al número de panelistas </a:t>
            </a:r>
          </a:p>
        </p:txBody>
      </p:sp>
      <p:sp>
        <p:nvSpPr>
          <p:cNvPr id="13" name="Rectángulo: esquinas redondeadas 12">
            <a:extLst>
              <a:ext uri="{FF2B5EF4-FFF2-40B4-BE49-F238E27FC236}">
                <a16:creationId xmlns:a16="http://schemas.microsoft.com/office/drawing/2014/main" id="{6996AF34-D81E-46FC-B26A-20BF5CD59E95}"/>
              </a:ext>
            </a:extLst>
          </p:cNvPr>
          <p:cNvSpPr/>
          <p:nvPr/>
        </p:nvSpPr>
        <p:spPr>
          <a:xfrm>
            <a:off x="285735" y="5592953"/>
            <a:ext cx="2194828" cy="1022844"/>
          </a:xfrm>
          <a:prstGeom prst="roundRect">
            <a:avLst/>
          </a:prstGeom>
          <a:solidFill>
            <a:srgbClr val="00206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s-ES" sz="1400" dirty="0">
                <a:latin typeface="Helvetica" panose="020B0604020202020204" pitchFamily="34" charset="0"/>
                <a:cs typeface="Helvetica" panose="020B0604020202020204" pitchFamily="34" charset="0"/>
              </a:rPr>
              <a:t>Código de Mujeres</a:t>
            </a:r>
          </a:p>
        </p:txBody>
      </p:sp>
      <p:graphicFrame>
        <p:nvGraphicFramePr>
          <p:cNvPr id="39" name="Gráfico 38">
            <a:extLst>
              <a:ext uri="{FF2B5EF4-FFF2-40B4-BE49-F238E27FC236}">
                <a16:creationId xmlns:a16="http://schemas.microsoft.com/office/drawing/2014/main" id="{E98D73F4-261A-45AE-A38B-133D2C24EA1A}"/>
              </a:ext>
            </a:extLst>
          </p:cNvPr>
          <p:cNvGraphicFramePr>
            <a:graphicFrameLocks noGrp="1"/>
          </p:cNvGraphicFramePr>
          <p:nvPr>
            <p:extLst>
              <p:ext uri="{D42A27DB-BD31-4B8C-83A1-F6EECF244321}">
                <p14:modId xmlns:p14="http://schemas.microsoft.com/office/powerpoint/2010/main" val="2005478084"/>
              </p:ext>
            </p:extLst>
          </p:nvPr>
        </p:nvGraphicFramePr>
        <p:xfrm>
          <a:off x="3243845" y="2656930"/>
          <a:ext cx="1699683" cy="1308558"/>
        </p:xfrm>
        <a:graphic>
          <a:graphicData uri="http://schemas.openxmlformats.org/drawingml/2006/chart">
            <c:chart xmlns:c="http://schemas.openxmlformats.org/drawingml/2006/chart" xmlns:r="http://schemas.openxmlformats.org/officeDocument/2006/relationships" r:id="rId6"/>
          </a:graphicData>
        </a:graphic>
      </p:graphicFrame>
      <p:sp>
        <p:nvSpPr>
          <p:cNvPr id="47" name="Rectángulo: esquinas redondeadas 46">
            <a:extLst>
              <a:ext uri="{FF2B5EF4-FFF2-40B4-BE49-F238E27FC236}">
                <a16:creationId xmlns:a16="http://schemas.microsoft.com/office/drawing/2014/main" id="{37C87DEB-9B8D-4EED-B179-CE5A50CCA252}"/>
              </a:ext>
            </a:extLst>
          </p:cNvPr>
          <p:cNvSpPr/>
          <p:nvPr/>
        </p:nvSpPr>
        <p:spPr>
          <a:xfrm>
            <a:off x="7845925" y="2151118"/>
            <a:ext cx="1988503" cy="399605"/>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S" sz="1200" b="1" dirty="0">
                <a:latin typeface="Helvetica" panose="020B0604020202020204" pitchFamily="34" charset="0"/>
                <a:cs typeface="Helvetica" panose="020B0604020202020204" pitchFamily="34" charset="0"/>
              </a:rPr>
              <a:t>Asistentes totales : 648</a:t>
            </a:r>
          </a:p>
        </p:txBody>
      </p:sp>
      <p:grpSp>
        <p:nvGrpSpPr>
          <p:cNvPr id="48" name="Grupo 47">
            <a:extLst>
              <a:ext uri="{FF2B5EF4-FFF2-40B4-BE49-F238E27FC236}">
                <a16:creationId xmlns:a16="http://schemas.microsoft.com/office/drawing/2014/main" id="{963A2A85-A7E4-4B06-B7AD-79F656CBD7B2}"/>
              </a:ext>
            </a:extLst>
          </p:cNvPr>
          <p:cNvGrpSpPr/>
          <p:nvPr/>
        </p:nvGrpSpPr>
        <p:grpSpPr>
          <a:xfrm>
            <a:off x="4993164" y="2905313"/>
            <a:ext cx="2791711" cy="646331"/>
            <a:chOff x="9756305" y="3369160"/>
            <a:chExt cx="1455162" cy="646331"/>
          </a:xfrm>
        </p:grpSpPr>
        <p:sp>
          <p:nvSpPr>
            <p:cNvPr id="49" name="Rectángulo 48">
              <a:extLst>
                <a:ext uri="{FF2B5EF4-FFF2-40B4-BE49-F238E27FC236}">
                  <a16:creationId xmlns:a16="http://schemas.microsoft.com/office/drawing/2014/main" id="{51629BAA-A130-4727-AF06-6444F023C32A}"/>
                </a:ext>
              </a:extLst>
            </p:cNvPr>
            <p:cNvSpPr/>
            <p:nvPr/>
          </p:nvSpPr>
          <p:spPr>
            <a:xfrm>
              <a:off x="9756305" y="3461554"/>
              <a:ext cx="182954" cy="14908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50" name="Rectángulo 49">
              <a:extLst>
                <a:ext uri="{FF2B5EF4-FFF2-40B4-BE49-F238E27FC236}">
                  <a16:creationId xmlns:a16="http://schemas.microsoft.com/office/drawing/2014/main" id="{FFC0116E-3816-4F14-833C-3AE6AA6067A1}"/>
                </a:ext>
              </a:extLst>
            </p:cNvPr>
            <p:cNvSpPr/>
            <p:nvPr/>
          </p:nvSpPr>
          <p:spPr>
            <a:xfrm>
              <a:off x="9756305" y="3834923"/>
              <a:ext cx="182954" cy="149083"/>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51" name="CuadroTexto 50">
              <a:extLst>
                <a:ext uri="{FF2B5EF4-FFF2-40B4-BE49-F238E27FC236}">
                  <a16:creationId xmlns:a16="http://schemas.microsoft.com/office/drawing/2014/main" id="{0AA8148A-7F3D-4DB4-B5C0-7A0E3C3020D0}"/>
                </a:ext>
              </a:extLst>
            </p:cNvPr>
            <p:cNvSpPr txBox="1"/>
            <p:nvPr/>
          </p:nvSpPr>
          <p:spPr>
            <a:xfrm>
              <a:off x="9992267" y="3369160"/>
              <a:ext cx="1219200" cy="646331"/>
            </a:xfrm>
            <a:prstGeom prst="rect">
              <a:avLst/>
            </a:prstGeom>
            <a:noFill/>
          </p:spPr>
          <p:txBody>
            <a:bodyPr wrap="square" rtlCol="0">
              <a:spAutoFit/>
            </a:bodyPr>
            <a:lstStyle/>
            <a:p>
              <a:r>
                <a:rPr lang="es-ES" sz="1200" dirty="0">
                  <a:latin typeface="Helvetica" panose="020B0604020202020204" pitchFamily="34" charset="0"/>
                  <a:cs typeface="Helvetica" panose="020B0604020202020204" pitchFamily="34" charset="0"/>
                </a:rPr>
                <a:t>Femenino (115 Asistentes)</a:t>
              </a:r>
            </a:p>
            <a:p>
              <a:endParaRPr lang="es-ES" sz="1200" dirty="0">
                <a:latin typeface="Helvetica" panose="020B0604020202020204" pitchFamily="34" charset="0"/>
                <a:cs typeface="Helvetica" panose="020B0604020202020204" pitchFamily="34" charset="0"/>
              </a:endParaRPr>
            </a:p>
            <a:p>
              <a:r>
                <a:rPr lang="es-ES" sz="1200" dirty="0">
                  <a:latin typeface="Helvetica" panose="020B0604020202020204" pitchFamily="34" charset="0"/>
                  <a:cs typeface="Helvetica" panose="020B0604020202020204" pitchFamily="34" charset="0"/>
                </a:rPr>
                <a:t>Masculino (564 asistentes)</a:t>
              </a:r>
            </a:p>
          </p:txBody>
        </p:sp>
      </p:grpSp>
      <p:grpSp>
        <p:nvGrpSpPr>
          <p:cNvPr id="52" name="Grupo 51">
            <a:extLst>
              <a:ext uri="{FF2B5EF4-FFF2-40B4-BE49-F238E27FC236}">
                <a16:creationId xmlns:a16="http://schemas.microsoft.com/office/drawing/2014/main" id="{B17F7B4F-5DDE-4C19-A05A-F19A97AFF344}"/>
              </a:ext>
            </a:extLst>
          </p:cNvPr>
          <p:cNvGrpSpPr/>
          <p:nvPr/>
        </p:nvGrpSpPr>
        <p:grpSpPr>
          <a:xfrm>
            <a:off x="10093637" y="2626646"/>
            <a:ext cx="2552201" cy="1015663"/>
            <a:chOff x="9756305" y="3369160"/>
            <a:chExt cx="1455162" cy="1015663"/>
          </a:xfrm>
        </p:grpSpPr>
        <p:sp>
          <p:nvSpPr>
            <p:cNvPr id="53" name="Rectángulo 52">
              <a:extLst>
                <a:ext uri="{FF2B5EF4-FFF2-40B4-BE49-F238E27FC236}">
                  <a16:creationId xmlns:a16="http://schemas.microsoft.com/office/drawing/2014/main" id="{8379E609-A3C4-431A-B954-AF34D539FEF5}"/>
                </a:ext>
              </a:extLst>
            </p:cNvPr>
            <p:cNvSpPr/>
            <p:nvPr/>
          </p:nvSpPr>
          <p:spPr>
            <a:xfrm>
              <a:off x="9756305" y="3461554"/>
              <a:ext cx="182954" cy="14908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54" name="Rectángulo 53">
              <a:extLst>
                <a:ext uri="{FF2B5EF4-FFF2-40B4-BE49-F238E27FC236}">
                  <a16:creationId xmlns:a16="http://schemas.microsoft.com/office/drawing/2014/main" id="{7ED8DC4E-CFDC-4343-A945-6F96194704AC}"/>
                </a:ext>
              </a:extLst>
            </p:cNvPr>
            <p:cNvSpPr/>
            <p:nvPr/>
          </p:nvSpPr>
          <p:spPr>
            <a:xfrm>
              <a:off x="9782809" y="4049900"/>
              <a:ext cx="182954" cy="149083"/>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55" name="CuadroTexto 54">
              <a:extLst>
                <a:ext uri="{FF2B5EF4-FFF2-40B4-BE49-F238E27FC236}">
                  <a16:creationId xmlns:a16="http://schemas.microsoft.com/office/drawing/2014/main" id="{9D131472-182B-4748-A6A4-2E8C1FFEADAA}"/>
                </a:ext>
              </a:extLst>
            </p:cNvPr>
            <p:cNvSpPr txBox="1"/>
            <p:nvPr/>
          </p:nvSpPr>
          <p:spPr>
            <a:xfrm>
              <a:off x="9992267" y="3369160"/>
              <a:ext cx="1219200" cy="1015663"/>
            </a:xfrm>
            <a:prstGeom prst="rect">
              <a:avLst/>
            </a:prstGeom>
            <a:noFill/>
          </p:spPr>
          <p:txBody>
            <a:bodyPr wrap="square" rtlCol="0">
              <a:spAutoFit/>
            </a:bodyPr>
            <a:lstStyle/>
            <a:p>
              <a:r>
                <a:rPr lang="es-ES" sz="1200" dirty="0">
                  <a:latin typeface="Helvetica" panose="020B0604020202020204" pitchFamily="34" charset="0"/>
                  <a:cs typeface="Helvetica" panose="020B0604020202020204" pitchFamily="34" charset="0"/>
                </a:rPr>
                <a:t>Femenino </a:t>
              </a:r>
            </a:p>
            <a:p>
              <a:r>
                <a:rPr lang="es-ES" sz="1200" dirty="0">
                  <a:latin typeface="Helvetica" panose="020B0604020202020204" pitchFamily="34" charset="0"/>
                  <a:cs typeface="Helvetica" panose="020B0604020202020204" pitchFamily="34" charset="0"/>
                </a:rPr>
                <a:t>(201 Asistentes)</a:t>
              </a:r>
            </a:p>
            <a:p>
              <a:endParaRPr lang="es-ES" sz="1200" dirty="0">
                <a:latin typeface="Helvetica" panose="020B0604020202020204" pitchFamily="34" charset="0"/>
                <a:cs typeface="Helvetica" panose="020B0604020202020204" pitchFamily="34" charset="0"/>
              </a:endParaRPr>
            </a:p>
            <a:p>
              <a:r>
                <a:rPr lang="es-ES" sz="1200" dirty="0">
                  <a:latin typeface="Helvetica" panose="020B0604020202020204" pitchFamily="34" charset="0"/>
                  <a:cs typeface="Helvetica" panose="020B0604020202020204" pitchFamily="34" charset="0"/>
                </a:rPr>
                <a:t>Masculino </a:t>
              </a:r>
            </a:p>
            <a:p>
              <a:r>
                <a:rPr lang="es-ES" sz="1200" dirty="0">
                  <a:latin typeface="Helvetica" panose="020B0604020202020204" pitchFamily="34" charset="0"/>
                  <a:cs typeface="Helvetica" panose="020B0604020202020204" pitchFamily="34" charset="0"/>
                </a:rPr>
                <a:t>(447 asistentes)</a:t>
              </a:r>
            </a:p>
          </p:txBody>
        </p:sp>
      </p:grpSp>
      <p:grpSp>
        <p:nvGrpSpPr>
          <p:cNvPr id="56" name="Grupo 55">
            <a:extLst>
              <a:ext uri="{FF2B5EF4-FFF2-40B4-BE49-F238E27FC236}">
                <a16:creationId xmlns:a16="http://schemas.microsoft.com/office/drawing/2014/main" id="{4CAF83FF-0021-416F-82F5-EA4E472E2016}"/>
              </a:ext>
            </a:extLst>
          </p:cNvPr>
          <p:cNvGrpSpPr/>
          <p:nvPr/>
        </p:nvGrpSpPr>
        <p:grpSpPr>
          <a:xfrm>
            <a:off x="5073330" y="4023840"/>
            <a:ext cx="2514856" cy="1015663"/>
            <a:chOff x="9756305" y="3369160"/>
            <a:chExt cx="1455162" cy="1015663"/>
          </a:xfrm>
        </p:grpSpPr>
        <p:sp>
          <p:nvSpPr>
            <p:cNvPr id="57" name="Rectángulo 56">
              <a:extLst>
                <a:ext uri="{FF2B5EF4-FFF2-40B4-BE49-F238E27FC236}">
                  <a16:creationId xmlns:a16="http://schemas.microsoft.com/office/drawing/2014/main" id="{DF0C9984-D9A4-483C-852E-E9D5C44E4B8A}"/>
                </a:ext>
              </a:extLst>
            </p:cNvPr>
            <p:cNvSpPr/>
            <p:nvPr/>
          </p:nvSpPr>
          <p:spPr>
            <a:xfrm>
              <a:off x="9756305" y="3461554"/>
              <a:ext cx="182954" cy="149083"/>
            </a:xfrm>
            <a:prstGeom prst="rect">
              <a:avLst/>
            </a:prstGeom>
            <a:solidFill>
              <a:srgbClr val="87C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58" name="Rectángulo 57">
              <a:extLst>
                <a:ext uri="{FF2B5EF4-FFF2-40B4-BE49-F238E27FC236}">
                  <a16:creationId xmlns:a16="http://schemas.microsoft.com/office/drawing/2014/main" id="{719A761A-3C77-4641-B5A9-95096E49AF96}"/>
                </a:ext>
              </a:extLst>
            </p:cNvPr>
            <p:cNvSpPr/>
            <p:nvPr/>
          </p:nvSpPr>
          <p:spPr>
            <a:xfrm>
              <a:off x="9756305" y="3834923"/>
              <a:ext cx="182954" cy="149083"/>
            </a:xfrm>
            <a:prstGeom prst="rect">
              <a:avLst/>
            </a:prstGeom>
            <a:solidFill>
              <a:srgbClr val="A99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59" name="CuadroTexto 58">
              <a:extLst>
                <a:ext uri="{FF2B5EF4-FFF2-40B4-BE49-F238E27FC236}">
                  <a16:creationId xmlns:a16="http://schemas.microsoft.com/office/drawing/2014/main" id="{EE3AEF06-ACFE-4FCE-B4D4-190D8775EE4E}"/>
                </a:ext>
              </a:extLst>
            </p:cNvPr>
            <p:cNvSpPr txBox="1"/>
            <p:nvPr/>
          </p:nvSpPr>
          <p:spPr>
            <a:xfrm>
              <a:off x="9992267" y="3369160"/>
              <a:ext cx="1219200" cy="1015663"/>
            </a:xfrm>
            <a:prstGeom prst="rect">
              <a:avLst/>
            </a:prstGeom>
            <a:noFill/>
          </p:spPr>
          <p:txBody>
            <a:bodyPr wrap="square" rtlCol="0">
              <a:spAutoFit/>
            </a:bodyPr>
            <a:lstStyle/>
            <a:p>
              <a:r>
                <a:rPr lang="es-ES" sz="1200" dirty="0">
                  <a:latin typeface="Helvetica" panose="020B0604020202020204" pitchFamily="34" charset="0"/>
                  <a:cs typeface="Helvetica" panose="020B0604020202020204" pitchFamily="34" charset="0"/>
                </a:rPr>
                <a:t>Femenino (11 panelistas)</a:t>
              </a:r>
            </a:p>
            <a:p>
              <a:endParaRPr lang="es-ES" sz="1200" dirty="0">
                <a:latin typeface="Helvetica" panose="020B0604020202020204" pitchFamily="34" charset="0"/>
                <a:cs typeface="Helvetica" panose="020B0604020202020204" pitchFamily="34" charset="0"/>
              </a:endParaRPr>
            </a:p>
            <a:p>
              <a:r>
                <a:rPr lang="es-ES" sz="1200" dirty="0">
                  <a:latin typeface="Helvetica" panose="020B0604020202020204" pitchFamily="34" charset="0"/>
                  <a:cs typeface="Helvetica" panose="020B0604020202020204" pitchFamily="34" charset="0"/>
                </a:rPr>
                <a:t>Masculino (64 panelistas)</a:t>
              </a:r>
            </a:p>
            <a:p>
              <a:endParaRPr lang="es-ES" sz="1200" dirty="0">
                <a:latin typeface="Helvetica" panose="020B0604020202020204" pitchFamily="34" charset="0"/>
                <a:cs typeface="Helvetica" panose="020B0604020202020204" pitchFamily="34" charset="0"/>
              </a:endParaRPr>
            </a:p>
            <a:p>
              <a:r>
                <a:rPr lang="es-ES" sz="1200" b="1" dirty="0">
                  <a:latin typeface="Helvetica" panose="020B0604020202020204" pitchFamily="34" charset="0"/>
                  <a:cs typeface="Helvetica" panose="020B0604020202020204" pitchFamily="34" charset="0"/>
                </a:rPr>
                <a:t>Total: 75</a:t>
              </a:r>
            </a:p>
          </p:txBody>
        </p:sp>
      </p:grpSp>
      <p:grpSp>
        <p:nvGrpSpPr>
          <p:cNvPr id="60" name="Grupo 59">
            <a:extLst>
              <a:ext uri="{FF2B5EF4-FFF2-40B4-BE49-F238E27FC236}">
                <a16:creationId xmlns:a16="http://schemas.microsoft.com/office/drawing/2014/main" id="{10BCECBF-9CD8-47D5-B320-4D52172B208E}"/>
              </a:ext>
            </a:extLst>
          </p:cNvPr>
          <p:cNvGrpSpPr/>
          <p:nvPr/>
        </p:nvGrpSpPr>
        <p:grpSpPr>
          <a:xfrm>
            <a:off x="10195845" y="3940422"/>
            <a:ext cx="2278871" cy="1384995"/>
            <a:chOff x="9756305" y="3369160"/>
            <a:chExt cx="1361856" cy="1384995"/>
          </a:xfrm>
        </p:grpSpPr>
        <p:sp>
          <p:nvSpPr>
            <p:cNvPr id="61" name="Rectángulo 60">
              <a:extLst>
                <a:ext uri="{FF2B5EF4-FFF2-40B4-BE49-F238E27FC236}">
                  <a16:creationId xmlns:a16="http://schemas.microsoft.com/office/drawing/2014/main" id="{73503C44-DFD7-4005-AA92-5D447F0B00D2}"/>
                </a:ext>
              </a:extLst>
            </p:cNvPr>
            <p:cNvSpPr/>
            <p:nvPr/>
          </p:nvSpPr>
          <p:spPr>
            <a:xfrm>
              <a:off x="9756305" y="3461554"/>
              <a:ext cx="182954" cy="149083"/>
            </a:xfrm>
            <a:prstGeom prst="rect">
              <a:avLst/>
            </a:prstGeom>
            <a:solidFill>
              <a:srgbClr val="87C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62" name="Rectángulo 61">
              <a:extLst>
                <a:ext uri="{FF2B5EF4-FFF2-40B4-BE49-F238E27FC236}">
                  <a16:creationId xmlns:a16="http://schemas.microsoft.com/office/drawing/2014/main" id="{4CC53E05-8F87-4B8E-95EC-99A2E0EB3C67}"/>
                </a:ext>
              </a:extLst>
            </p:cNvPr>
            <p:cNvSpPr/>
            <p:nvPr/>
          </p:nvSpPr>
          <p:spPr>
            <a:xfrm>
              <a:off x="9782320" y="4145618"/>
              <a:ext cx="182954" cy="149083"/>
            </a:xfrm>
            <a:prstGeom prst="rect">
              <a:avLst/>
            </a:prstGeom>
            <a:solidFill>
              <a:srgbClr val="A99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Helvetica" panose="020B0604020202020204" pitchFamily="34" charset="0"/>
                <a:cs typeface="Helvetica" panose="020B0604020202020204" pitchFamily="34" charset="0"/>
              </a:endParaRPr>
            </a:p>
          </p:txBody>
        </p:sp>
        <p:sp>
          <p:nvSpPr>
            <p:cNvPr id="63" name="CuadroTexto 62">
              <a:extLst>
                <a:ext uri="{FF2B5EF4-FFF2-40B4-BE49-F238E27FC236}">
                  <a16:creationId xmlns:a16="http://schemas.microsoft.com/office/drawing/2014/main" id="{3388C6D4-A261-48DF-B1C6-B2C12272D415}"/>
                </a:ext>
              </a:extLst>
            </p:cNvPr>
            <p:cNvSpPr txBox="1"/>
            <p:nvPr/>
          </p:nvSpPr>
          <p:spPr>
            <a:xfrm>
              <a:off x="9992267" y="3369160"/>
              <a:ext cx="1125894" cy="1384995"/>
            </a:xfrm>
            <a:prstGeom prst="rect">
              <a:avLst/>
            </a:prstGeom>
            <a:noFill/>
          </p:spPr>
          <p:txBody>
            <a:bodyPr wrap="square" rtlCol="0">
              <a:spAutoFit/>
            </a:bodyPr>
            <a:lstStyle/>
            <a:p>
              <a:r>
                <a:rPr lang="es-ES" sz="1200" dirty="0">
                  <a:latin typeface="Helvetica" panose="020B0604020202020204" pitchFamily="34" charset="0"/>
                  <a:cs typeface="Helvetica" panose="020B0604020202020204" pitchFamily="34" charset="0"/>
                </a:rPr>
                <a:t>Femenino (19 panelistas)</a:t>
              </a:r>
            </a:p>
            <a:p>
              <a:endParaRPr lang="es-ES" sz="1200" dirty="0">
                <a:latin typeface="Helvetica" panose="020B0604020202020204" pitchFamily="34" charset="0"/>
                <a:cs typeface="Helvetica" panose="020B0604020202020204" pitchFamily="34" charset="0"/>
              </a:endParaRPr>
            </a:p>
            <a:p>
              <a:r>
                <a:rPr lang="es-ES" sz="1200" dirty="0">
                  <a:latin typeface="Helvetica" panose="020B0604020202020204" pitchFamily="34" charset="0"/>
                  <a:cs typeface="Helvetica" panose="020B0604020202020204" pitchFamily="34" charset="0"/>
                </a:rPr>
                <a:t>Masculino (55 panelistas)</a:t>
              </a:r>
            </a:p>
            <a:p>
              <a:endParaRPr lang="es-ES" sz="1200" dirty="0">
                <a:latin typeface="Helvetica" panose="020B0604020202020204" pitchFamily="34" charset="0"/>
                <a:cs typeface="Helvetica" panose="020B0604020202020204" pitchFamily="34" charset="0"/>
              </a:endParaRPr>
            </a:p>
            <a:p>
              <a:r>
                <a:rPr lang="es-ES" sz="1200" b="1" dirty="0">
                  <a:latin typeface="Helvetica" panose="020B0604020202020204" pitchFamily="34" charset="0"/>
                  <a:cs typeface="Helvetica" panose="020B0604020202020204" pitchFamily="34" charset="0"/>
                </a:rPr>
                <a:t>Total: 74</a:t>
              </a:r>
            </a:p>
          </p:txBody>
        </p:sp>
      </p:grpSp>
      <p:graphicFrame>
        <p:nvGraphicFramePr>
          <p:cNvPr id="66" name="Gráfico 65">
            <a:extLst>
              <a:ext uri="{FF2B5EF4-FFF2-40B4-BE49-F238E27FC236}">
                <a16:creationId xmlns:a16="http://schemas.microsoft.com/office/drawing/2014/main" id="{82D4BD99-DB0C-4FFB-8F38-C2BC1A2AC073}"/>
              </a:ext>
            </a:extLst>
          </p:cNvPr>
          <p:cNvGraphicFramePr>
            <a:graphicFrameLocks/>
          </p:cNvGraphicFramePr>
          <p:nvPr>
            <p:extLst>
              <p:ext uri="{D42A27DB-BD31-4B8C-83A1-F6EECF244321}">
                <p14:modId xmlns:p14="http://schemas.microsoft.com/office/powerpoint/2010/main" val="2019341585"/>
              </p:ext>
            </p:extLst>
          </p:nvPr>
        </p:nvGraphicFramePr>
        <p:xfrm>
          <a:off x="2994247" y="3824829"/>
          <a:ext cx="2236580" cy="176812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7" name="Gráfico 66">
            <a:extLst>
              <a:ext uri="{FF2B5EF4-FFF2-40B4-BE49-F238E27FC236}">
                <a16:creationId xmlns:a16="http://schemas.microsoft.com/office/drawing/2014/main" id="{36A55796-C9AD-4C02-AA88-4FA05BD97F7F}"/>
              </a:ext>
            </a:extLst>
          </p:cNvPr>
          <p:cNvGraphicFramePr>
            <a:graphicFrameLocks/>
          </p:cNvGraphicFramePr>
          <p:nvPr>
            <p:extLst>
              <p:ext uri="{D42A27DB-BD31-4B8C-83A1-F6EECF244321}">
                <p14:modId xmlns:p14="http://schemas.microsoft.com/office/powerpoint/2010/main" val="4277888626"/>
              </p:ext>
            </p:extLst>
          </p:nvPr>
        </p:nvGraphicFramePr>
        <p:xfrm>
          <a:off x="7838486" y="3853736"/>
          <a:ext cx="2521629" cy="176812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70" name="Gráfico 69">
            <a:extLst>
              <a:ext uri="{FF2B5EF4-FFF2-40B4-BE49-F238E27FC236}">
                <a16:creationId xmlns:a16="http://schemas.microsoft.com/office/drawing/2014/main" id="{3DE595C7-D509-48C2-88D4-64A846AD76FB}"/>
              </a:ext>
            </a:extLst>
          </p:cNvPr>
          <p:cNvGraphicFramePr/>
          <p:nvPr>
            <p:extLst>
              <p:ext uri="{D42A27DB-BD31-4B8C-83A1-F6EECF244321}">
                <p14:modId xmlns:p14="http://schemas.microsoft.com/office/powerpoint/2010/main" val="2246134800"/>
              </p:ext>
            </p:extLst>
          </p:nvPr>
        </p:nvGraphicFramePr>
        <p:xfrm>
          <a:off x="7338125" y="2472190"/>
          <a:ext cx="3530308" cy="1593184"/>
        </p:xfrm>
        <a:graphic>
          <a:graphicData uri="http://schemas.openxmlformats.org/drawingml/2006/chart">
            <c:chart xmlns:c="http://schemas.openxmlformats.org/drawingml/2006/chart" xmlns:r="http://schemas.openxmlformats.org/officeDocument/2006/relationships" r:id="rId9"/>
          </a:graphicData>
        </a:graphic>
      </p:graphicFrame>
      <p:sp>
        <p:nvSpPr>
          <p:cNvPr id="71" name="Rectángulo 70">
            <a:extLst>
              <a:ext uri="{FF2B5EF4-FFF2-40B4-BE49-F238E27FC236}">
                <a16:creationId xmlns:a16="http://schemas.microsoft.com/office/drawing/2014/main" id="{6A9FCA43-557F-4374-919B-77E5DE832564}"/>
              </a:ext>
            </a:extLst>
          </p:cNvPr>
          <p:cNvSpPr/>
          <p:nvPr/>
        </p:nvSpPr>
        <p:spPr>
          <a:xfrm>
            <a:off x="3604590" y="5803988"/>
            <a:ext cx="4625009" cy="737343"/>
          </a:xfrm>
          <a:prstGeom prst="rect">
            <a:avLst/>
          </a:prstGeom>
          <a:noFill/>
        </p:spPr>
        <p:style>
          <a:lnRef idx="2">
            <a:schemeClr val="accent5"/>
          </a:lnRef>
          <a:fillRef idx="1">
            <a:schemeClr val="lt1"/>
          </a:fillRef>
          <a:effectRef idx="0">
            <a:schemeClr val="accent5"/>
          </a:effectRef>
          <a:fontRef idx="minor">
            <a:schemeClr val="dk1"/>
          </a:fontRef>
        </p:style>
        <p:txBody>
          <a:bodyPr rtlCol="0" anchor="ctr"/>
          <a:lstStyle/>
          <a:p>
            <a:r>
              <a:rPr lang="es-ES" sz="1400" dirty="0">
                <a:latin typeface="Helvetica" panose="020B0604020202020204" pitchFamily="34" charset="0"/>
                <a:cs typeface="Helvetica" panose="020B0604020202020204" pitchFamily="34" charset="0"/>
              </a:rPr>
              <a:t>Se otorgaron 150 descuentos para mujeres, de los cuales no se sabe si se usaron o registraron</a:t>
            </a:r>
          </a:p>
        </p:txBody>
      </p:sp>
    </p:spTree>
    <p:extLst>
      <p:ext uri="{BB962C8B-B14F-4D97-AF65-F5344CB8AC3E}">
        <p14:creationId xmlns:p14="http://schemas.microsoft.com/office/powerpoint/2010/main" val="709731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4819268"/>
          </a:xfrm>
          <a:prstGeom prst="rect">
            <a:avLst/>
          </a:prstGeom>
          <a:noFill/>
        </p:spPr>
        <p:txBody>
          <a:bodyPr wrap="square" rtlCol="0">
            <a:spAutoFit/>
          </a:bodyPr>
          <a:lstStyle/>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Resultados de la Cumbre </a:t>
            </a:r>
          </a:p>
          <a:p>
            <a:pPr marL="400050" indent="-400050" algn="just">
              <a:lnSpc>
                <a:spcPct val="250000"/>
              </a:lnSpc>
              <a:buAutoNum type="romanUcPeriod"/>
            </a:pPr>
            <a:r>
              <a:rPr lang="es-MX" dirty="0" err="1">
                <a:latin typeface="Helvetica" panose="020B0604020202020204" pitchFamily="34" charset="0"/>
                <a:cs typeface="Helvetica" panose="020B0604020202020204" pitchFamily="34" charset="0"/>
              </a:rPr>
              <a:t>Diversity</a:t>
            </a:r>
            <a:r>
              <a:rPr lang="es-MX" dirty="0">
                <a:latin typeface="Helvetica" panose="020B0604020202020204" pitchFamily="34" charset="0"/>
                <a:cs typeface="Helvetica" panose="020B0604020202020204" pitchFamily="34" charset="0"/>
              </a:rPr>
              <a:t> </a:t>
            </a:r>
            <a:r>
              <a:rPr lang="es-MX" dirty="0" err="1">
                <a:latin typeface="Helvetica" panose="020B0604020202020204" pitchFamily="34" charset="0"/>
                <a:cs typeface="Helvetica" panose="020B0604020202020204" pitchFamily="34" charset="0"/>
              </a:rPr>
              <a:t>Toolkit</a:t>
            </a:r>
            <a:r>
              <a:rPr lang="es-MX" dirty="0">
                <a:latin typeface="Helvetica" panose="020B0604020202020204" pitchFamily="34" charset="0"/>
                <a:cs typeface="Helvetica" panose="020B0604020202020204" pitchFamily="34" charset="0"/>
              </a:rPr>
              <a:t>. Promoción para lanzamiento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Ampliación del Comité a temas ESG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Convenios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FONADIN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AMEFIBRA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AIIMX</a:t>
            </a: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516000" y="1828139"/>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986377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a:cxnSpLocks/>
          </p:cNvCxnSpPr>
          <p:nvPr/>
        </p:nvCxnSpPr>
        <p:spPr>
          <a:xfrm>
            <a:off x="513674" y="800732"/>
            <a:ext cx="530403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296683" y="6148756"/>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2521571"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err="1">
                <a:solidFill>
                  <a:schemeClr val="bg1"/>
                </a:solidFill>
                <a:latin typeface="Helvetica" panose="020B0604020202020204" pitchFamily="34" charset="0"/>
                <a:cs typeface="Helvetica" panose="020B0604020202020204" pitchFamily="34" charset="0"/>
              </a:rPr>
              <a:t>Diversity</a:t>
            </a:r>
            <a:r>
              <a:rPr lang="es-MX" b="1" dirty="0">
                <a:solidFill>
                  <a:schemeClr val="bg1"/>
                </a:solidFill>
                <a:latin typeface="Helvetica" panose="020B0604020202020204" pitchFamily="34" charset="0"/>
                <a:cs typeface="Helvetica" panose="020B0604020202020204" pitchFamily="34" charset="0"/>
              </a:rPr>
              <a:t> </a:t>
            </a:r>
            <a:r>
              <a:rPr lang="es-MX" b="1" dirty="0" err="1">
                <a:solidFill>
                  <a:schemeClr val="bg1"/>
                </a:solidFill>
                <a:latin typeface="Helvetica" panose="020B0604020202020204" pitchFamily="34" charset="0"/>
                <a:cs typeface="Helvetica" panose="020B0604020202020204" pitchFamily="34" charset="0"/>
              </a:rPr>
              <a:t>ToolKit</a:t>
            </a:r>
            <a:r>
              <a:rPr lang="es-MX" b="1" dirty="0">
                <a:solidFill>
                  <a:schemeClr val="bg1"/>
                </a:solidFill>
                <a:latin typeface="Helvetica" panose="020B0604020202020204" pitchFamily="34" charset="0"/>
                <a:cs typeface="Helvetica" panose="020B0604020202020204" pitchFamily="34" charset="0"/>
              </a:rPr>
              <a:t> </a:t>
            </a:r>
          </a:p>
        </p:txBody>
      </p:sp>
      <p:sp>
        <p:nvSpPr>
          <p:cNvPr id="3" name="Rectángulo: esquinas redondeadas 2">
            <a:extLst>
              <a:ext uri="{FF2B5EF4-FFF2-40B4-BE49-F238E27FC236}">
                <a16:creationId xmlns:a16="http://schemas.microsoft.com/office/drawing/2014/main" id="{14D224F9-2251-4A42-8C60-E2F5583A0DF9}"/>
              </a:ext>
            </a:extLst>
          </p:cNvPr>
          <p:cNvSpPr/>
          <p:nvPr/>
        </p:nvSpPr>
        <p:spPr>
          <a:xfrm>
            <a:off x="916677" y="1494664"/>
            <a:ext cx="5073306" cy="212317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dirty="0">
                <a:solidFill>
                  <a:schemeClr val="tx1"/>
                </a:solidFill>
                <a:latin typeface="Helvetica" panose="020B0604020202020204" pitchFamily="34" charset="0"/>
                <a:cs typeface="Helvetica" panose="020B0604020202020204" pitchFamily="34" charset="0"/>
              </a:rPr>
              <a:t>Se propone lanzar en el marco del Foro de el </a:t>
            </a:r>
            <a:r>
              <a:rPr lang="es-ES" sz="1600" dirty="0" err="1">
                <a:solidFill>
                  <a:schemeClr val="tx1"/>
                </a:solidFill>
                <a:latin typeface="Helvetica" panose="020B0604020202020204" pitchFamily="34" charset="0"/>
                <a:cs typeface="Helvetica" panose="020B0604020202020204" pitchFamily="34" charset="0"/>
              </a:rPr>
              <a:t>Diversity</a:t>
            </a:r>
            <a:r>
              <a:rPr lang="es-ES" sz="1600" dirty="0">
                <a:solidFill>
                  <a:schemeClr val="tx1"/>
                </a:solidFill>
                <a:latin typeface="Helvetica" panose="020B0604020202020204" pitchFamily="34" charset="0"/>
                <a:cs typeface="Helvetica" panose="020B0604020202020204" pitchFamily="34" charset="0"/>
              </a:rPr>
              <a:t> </a:t>
            </a:r>
            <a:r>
              <a:rPr lang="es-ES" sz="1600" dirty="0" err="1">
                <a:solidFill>
                  <a:schemeClr val="tx1"/>
                </a:solidFill>
                <a:latin typeface="Helvetica" panose="020B0604020202020204" pitchFamily="34" charset="0"/>
                <a:cs typeface="Helvetica" panose="020B0604020202020204" pitchFamily="34" charset="0"/>
              </a:rPr>
              <a:t>ToolKit</a:t>
            </a:r>
            <a:endParaRPr lang="es-ES" sz="1600" dirty="0">
              <a:solidFill>
                <a:schemeClr val="tx1"/>
              </a:solidFill>
              <a:latin typeface="Helvetica" panose="020B0604020202020204" pitchFamily="34" charset="0"/>
              <a:cs typeface="Helvetica" panose="020B0604020202020204" pitchFamily="34" charset="0"/>
            </a:endParaRPr>
          </a:p>
        </p:txBody>
      </p:sp>
      <p:pic>
        <p:nvPicPr>
          <p:cNvPr id="5" name="Imagen 4" descr="Imagen que contiene Interfaz de usuario gráfica&#10;&#10;Descripción generada automáticamente">
            <a:extLst>
              <a:ext uri="{FF2B5EF4-FFF2-40B4-BE49-F238E27FC236}">
                <a16:creationId xmlns:a16="http://schemas.microsoft.com/office/drawing/2014/main" id="{73786126-208F-446D-936D-C46A35F8068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903"/>
          <a:stretch/>
        </p:blipFill>
        <p:spPr>
          <a:xfrm>
            <a:off x="6746938" y="-17608"/>
            <a:ext cx="5445062" cy="6911877"/>
          </a:xfrm>
          <a:prstGeom prst="rect">
            <a:avLst/>
          </a:prstGeom>
        </p:spPr>
      </p:pic>
      <p:pic>
        <p:nvPicPr>
          <p:cNvPr id="1026" name="Picture 2">
            <a:extLst>
              <a:ext uri="{FF2B5EF4-FFF2-40B4-BE49-F238E27FC236}">
                <a16:creationId xmlns:a16="http://schemas.microsoft.com/office/drawing/2014/main" id="{45033B9A-8976-4A9E-BFD0-D48A9980582F}"/>
              </a:ext>
            </a:extLst>
          </p:cNvPr>
          <p:cNvPicPr>
            <a:picLocks noChangeAspect="1" noChangeArrowheads="1"/>
          </p:cNvPicPr>
          <p:nvPr/>
        </p:nvPicPr>
        <p:blipFill>
          <a:blip r:link="rId5">
            <a:extLst>
              <a:ext uri="{28A0092B-C50C-407E-A947-70E740481C1C}">
                <a14:useLocalDpi xmlns:a14="http://schemas.microsoft.com/office/drawing/2010/main" val="0"/>
              </a:ext>
            </a:extLst>
          </a:blip>
          <a:srcRect/>
          <a:stretch>
            <a:fillRect/>
          </a:stretch>
        </p:blipFill>
        <p:spPr bwMode="auto">
          <a:xfrm>
            <a:off x="1944212" y="3882937"/>
            <a:ext cx="3305926" cy="16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457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4819268"/>
          </a:xfrm>
          <a:prstGeom prst="rect">
            <a:avLst/>
          </a:prstGeom>
          <a:noFill/>
        </p:spPr>
        <p:txBody>
          <a:bodyPr wrap="square" rtlCol="0">
            <a:spAutoFit/>
          </a:bodyPr>
          <a:lstStyle/>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Resultados de la Cumbre </a:t>
            </a:r>
          </a:p>
          <a:p>
            <a:pPr marL="400050" indent="-400050" algn="just">
              <a:lnSpc>
                <a:spcPct val="250000"/>
              </a:lnSpc>
              <a:buAutoNum type="romanUcPeriod"/>
            </a:pPr>
            <a:r>
              <a:rPr lang="es-MX" dirty="0" err="1">
                <a:latin typeface="Helvetica" panose="020B0604020202020204" pitchFamily="34" charset="0"/>
                <a:cs typeface="Helvetica" panose="020B0604020202020204" pitchFamily="34" charset="0"/>
              </a:rPr>
              <a:t>Diversity</a:t>
            </a:r>
            <a:r>
              <a:rPr lang="es-MX" dirty="0">
                <a:latin typeface="Helvetica" panose="020B0604020202020204" pitchFamily="34" charset="0"/>
                <a:cs typeface="Helvetica" panose="020B0604020202020204" pitchFamily="34" charset="0"/>
              </a:rPr>
              <a:t> </a:t>
            </a:r>
            <a:r>
              <a:rPr lang="es-MX" dirty="0" err="1">
                <a:latin typeface="Helvetica" panose="020B0604020202020204" pitchFamily="34" charset="0"/>
                <a:cs typeface="Helvetica" panose="020B0604020202020204" pitchFamily="34" charset="0"/>
              </a:rPr>
              <a:t>Toolkit</a:t>
            </a:r>
            <a:r>
              <a:rPr lang="es-MX" dirty="0">
                <a:latin typeface="Helvetica" panose="020B0604020202020204" pitchFamily="34" charset="0"/>
                <a:cs typeface="Helvetica" panose="020B0604020202020204" pitchFamily="34" charset="0"/>
              </a:rPr>
              <a:t>. Promoción para lanzamiento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Ampliación del Comité a temas ESG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Convenios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FONADIN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AMEFIBRA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AIIMX</a:t>
            </a: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445540" y="2504000"/>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02832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 name="Imagen 9">
            <a:extLst>
              <a:ext uri="{FF2B5EF4-FFF2-40B4-BE49-F238E27FC236}">
                <a16:creationId xmlns:a16="http://schemas.microsoft.com/office/drawing/2014/main" id="{CF14AA9C-38F5-40F9-9047-402676B5853B}"/>
              </a:ext>
            </a:extLst>
          </p:cNvPr>
          <p:cNvPicPr>
            <a:picLocks noChangeAspect="1"/>
          </p:cNvPicPr>
          <p:nvPr/>
        </p:nvPicPr>
        <p:blipFill>
          <a:blip r:embed="rId2"/>
          <a:stretch>
            <a:fillRect/>
          </a:stretch>
        </p:blipFill>
        <p:spPr>
          <a:xfrm>
            <a:off x="9675060" y="6234277"/>
            <a:ext cx="2270777" cy="548372"/>
          </a:xfrm>
          <a:prstGeom prst="rect">
            <a:avLst/>
          </a:prstGeom>
        </p:spPr>
      </p:pic>
      <p:pic>
        <p:nvPicPr>
          <p:cNvPr id="3" name="Imagen 2" descr="Texto&#10;&#10;Descripción generada automáticamente">
            <a:extLst>
              <a:ext uri="{FF2B5EF4-FFF2-40B4-BE49-F238E27FC236}">
                <a16:creationId xmlns:a16="http://schemas.microsoft.com/office/drawing/2014/main" id="{D38F3AF8-AD12-4F87-851B-57B7FAF56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7"/>
            <a:ext cx="12192000" cy="6856286"/>
          </a:xfrm>
          <a:prstGeom prst="rect">
            <a:avLst/>
          </a:prstGeom>
        </p:spPr>
      </p:pic>
    </p:spTree>
    <p:extLst>
      <p:ext uri="{BB962C8B-B14F-4D97-AF65-F5344CB8AC3E}">
        <p14:creationId xmlns:p14="http://schemas.microsoft.com/office/powerpoint/2010/main" val="406740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Seguimiento de </a:t>
            </a:r>
            <a:r>
              <a:rPr lang="es-ES" altLang="en-US" sz="2800" b="1" dirty="0" err="1">
                <a:latin typeface="Helvetica" panose="020B0604020202030204" pitchFamily="34" charset="0"/>
              </a:rPr>
              <a:t>KPIs</a:t>
            </a:r>
            <a:endParaRPr lang="en-US" altLang="en-US" sz="2800" b="1" dirty="0">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 name="Imagen 9">
            <a:extLst>
              <a:ext uri="{FF2B5EF4-FFF2-40B4-BE49-F238E27FC236}">
                <a16:creationId xmlns:a16="http://schemas.microsoft.com/office/drawing/2014/main" id="{CF14AA9C-38F5-40F9-9047-402676B5853B}"/>
              </a:ext>
            </a:extLst>
          </p:cNvPr>
          <p:cNvPicPr>
            <a:picLocks noChangeAspect="1"/>
          </p:cNvPicPr>
          <p:nvPr/>
        </p:nvPicPr>
        <p:blipFill>
          <a:blip r:embed="rId2"/>
          <a:stretch>
            <a:fillRect/>
          </a:stretch>
        </p:blipFill>
        <p:spPr>
          <a:xfrm>
            <a:off x="9675060" y="6234277"/>
            <a:ext cx="2270777" cy="548372"/>
          </a:xfrm>
          <a:prstGeom prst="rect">
            <a:avLst/>
          </a:prstGeom>
        </p:spPr>
      </p:pic>
      <p:pic>
        <p:nvPicPr>
          <p:cNvPr id="6" name="Imagen 5">
            <a:extLst>
              <a:ext uri="{FF2B5EF4-FFF2-40B4-BE49-F238E27FC236}">
                <a16:creationId xmlns:a16="http://schemas.microsoft.com/office/drawing/2014/main" id="{6F5E140F-97A3-4CA6-928A-0D43E6B0212E}"/>
              </a:ext>
            </a:extLst>
          </p:cNvPr>
          <p:cNvPicPr>
            <a:picLocks noChangeAspect="1"/>
          </p:cNvPicPr>
          <p:nvPr/>
        </p:nvPicPr>
        <p:blipFill>
          <a:blip r:embed="rId3"/>
          <a:stretch>
            <a:fillRect/>
          </a:stretch>
        </p:blipFill>
        <p:spPr>
          <a:xfrm>
            <a:off x="79400" y="971550"/>
            <a:ext cx="12084025" cy="4728532"/>
          </a:xfrm>
          <a:prstGeom prst="rect">
            <a:avLst/>
          </a:prstGeom>
        </p:spPr>
      </p:pic>
    </p:spTree>
    <p:extLst>
      <p:ext uri="{BB962C8B-B14F-4D97-AF65-F5344CB8AC3E}">
        <p14:creationId xmlns:p14="http://schemas.microsoft.com/office/powerpoint/2010/main" val="2878439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Seguimiento de </a:t>
            </a:r>
            <a:r>
              <a:rPr lang="es-ES" altLang="en-US" sz="2800" b="1" dirty="0" err="1">
                <a:latin typeface="Helvetica" panose="020B0604020202030204" pitchFamily="34" charset="0"/>
              </a:rPr>
              <a:t>KPIs</a:t>
            </a:r>
            <a:r>
              <a:rPr lang="es-ES" altLang="en-US" sz="2800" b="1" dirty="0">
                <a:latin typeface="Helvetica" panose="020B0604020202030204" pitchFamily="34" charset="0"/>
              </a:rPr>
              <a:t> </a:t>
            </a:r>
            <a:endParaRPr lang="en-US" altLang="en-US" sz="2800" b="1" dirty="0">
              <a:solidFill>
                <a:srgbClr val="C00000"/>
              </a:solidFill>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 name="Imagen 9">
            <a:extLst>
              <a:ext uri="{FF2B5EF4-FFF2-40B4-BE49-F238E27FC236}">
                <a16:creationId xmlns:a16="http://schemas.microsoft.com/office/drawing/2014/main" id="{CF14AA9C-38F5-40F9-9047-402676B5853B}"/>
              </a:ext>
            </a:extLst>
          </p:cNvPr>
          <p:cNvPicPr>
            <a:picLocks noChangeAspect="1"/>
          </p:cNvPicPr>
          <p:nvPr/>
        </p:nvPicPr>
        <p:blipFill>
          <a:blip r:embed="rId2"/>
          <a:stretch>
            <a:fillRect/>
          </a:stretch>
        </p:blipFill>
        <p:spPr>
          <a:xfrm>
            <a:off x="9675060" y="6234277"/>
            <a:ext cx="2270777" cy="548372"/>
          </a:xfrm>
          <a:prstGeom prst="rect">
            <a:avLst/>
          </a:prstGeom>
        </p:spPr>
      </p:pic>
      <p:pic>
        <p:nvPicPr>
          <p:cNvPr id="2" name="Imagen 1">
            <a:extLst>
              <a:ext uri="{FF2B5EF4-FFF2-40B4-BE49-F238E27FC236}">
                <a16:creationId xmlns:a16="http://schemas.microsoft.com/office/drawing/2014/main" id="{CEF74D14-71AB-44AB-B126-4ECEE89CA812}"/>
              </a:ext>
            </a:extLst>
          </p:cNvPr>
          <p:cNvPicPr>
            <a:picLocks noChangeAspect="1"/>
          </p:cNvPicPr>
          <p:nvPr/>
        </p:nvPicPr>
        <p:blipFill>
          <a:blip r:embed="rId3"/>
          <a:stretch>
            <a:fillRect/>
          </a:stretch>
        </p:blipFill>
        <p:spPr>
          <a:xfrm>
            <a:off x="0" y="1200210"/>
            <a:ext cx="12192000" cy="3292275"/>
          </a:xfrm>
          <a:prstGeom prst="rect">
            <a:avLst/>
          </a:prstGeom>
        </p:spPr>
      </p:pic>
    </p:spTree>
    <p:extLst>
      <p:ext uri="{BB962C8B-B14F-4D97-AF65-F5344CB8AC3E}">
        <p14:creationId xmlns:p14="http://schemas.microsoft.com/office/powerpoint/2010/main" val="866871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Seguimiento detallado</a:t>
            </a:r>
            <a:endParaRPr lang="en-US" altLang="en-US" sz="2800" b="1" dirty="0">
              <a:solidFill>
                <a:srgbClr val="C00000"/>
              </a:solidFill>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4" name="Imagen 13">
            <a:extLst>
              <a:ext uri="{FF2B5EF4-FFF2-40B4-BE49-F238E27FC236}">
                <a16:creationId xmlns:a16="http://schemas.microsoft.com/office/drawing/2014/main" id="{F8D702E8-116E-409E-B060-2198985520C3}"/>
              </a:ext>
            </a:extLst>
          </p:cNvPr>
          <p:cNvPicPr>
            <a:picLocks noChangeAspect="1"/>
          </p:cNvPicPr>
          <p:nvPr/>
        </p:nvPicPr>
        <p:blipFill>
          <a:blip r:embed="rId2"/>
          <a:stretch>
            <a:fillRect/>
          </a:stretch>
        </p:blipFill>
        <p:spPr>
          <a:xfrm>
            <a:off x="132481" y="679702"/>
            <a:ext cx="11676000" cy="6178298"/>
          </a:xfrm>
          <a:prstGeom prst="rect">
            <a:avLst/>
          </a:prstGeom>
        </p:spPr>
      </p:pic>
    </p:spTree>
    <p:extLst>
      <p:ext uri="{BB962C8B-B14F-4D97-AF65-F5344CB8AC3E}">
        <p14:creationId xmlns:p14="http://schemas.microsoft.com/office/powerpoint/2010/main" val="692684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Seguimiento detallado</a:t>
            </a:r>
            <a:endParaRPr lang="en-US" altLang="en-US" sz="2800" b="1" dirty="0">
              <a:solidFill>
                <a:srgbClr val="C00000"/>
              </a:solidFill>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5" name="Imagen 4">
            <a:extLst>
              <a:ext uri="{FF2B5EF4-FFF2-40B4-BE49-F238E27FC236}">
                <a16:creationId xmlns:a16="http://schemas.microsoft.com/office/drawing/2014/main" id="{1D5F8D2A-C10C-4517-B664-A4D5C0549826}"/>
              </a:ext>
            </a:extLst>
          </p:cNvPr>
          <p:cNvPicPr>
            <a:picLocks noChangeAspect="1"/>
          </p:cNvPicPr>
          <p:nvPr/>
        </p:nvPicPr>
        <p:blipFill>
          <a:blip r:embed="rId2"/>
          <a:stretch>
            <a:fillRect/>
          </a:stretch>
        </p:blipFill>
        <p:spPr>
          <a:xfrm>
            <a:off x="516000" y="722071"/>
            <a:ext cx="11344696" cy="6157290"/>
          </a:xfrm>
          <a:prstGeom prst="rect">
            <a:avLst/>
          </a:prstGeom>
        </p:spPr>
      </p:pic>
    </p:spTree>
    <p:extLst>
      <p:ext uri="{BB962C8B-B14F-4D97-AF65-F5344CB8AC3E}">
        <p14:creationId xmlns:p14="http://schemas.microsoft.com/office/powerpoint/2010/main" val="371758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6843999"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Ampliación del Comité a temas ESG </a:t>
            </a:r>
          </a:p>
        </p:txBody>
      </p:sp>
      <p:sp>
        <p:nvSpPr>
          <p:cNvPr id="2" name="Rectángulo: esquinas redondeadas 1">
            <a:extLst>
              <a:ext uri="{FF2B5EF4-FFF2-40B4-BE49-F238E27FC236}">
                <a16:creationId xmlns:a16="http://schemas.microsoft.com/office/drawing/2014/main" id="{5118C328-1D2E-427B-A67F-E455024DD2A6}"/>
              </a:ext>
            </a:extLst>
          </p:cNvPr>
          <p:cNvSpPr/>
          <p:nvPr/>
        </p:nvSpPr>
        <p:spPr>
          <a:xfrm>
            <a:off x="698708" y="1532745"/>
            <a:ext cx="3648006" cy="87241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 dirty="0">
                <a:latin typeface="Helvetica" panose="020B0604020202020204" pitchFamily="34" charset="0"/>
                <a:cs typeface="Helvetica" panose="020B0604020202020204" pitchFamily="34" charset="0"/>
              </a:rPr>
              <a:t>Nombre actual: </a:t>
            </a:r>
          </a:p>
          <a:p>
            <a:pPr algn="ctr"/>
            <a:r>
              <a:rPr lang="es-ES" b="1" dirty="0">
                <a:latin typeface="Helvetica" panose="020B0604020202020204" pitchFamily="34" charset="0"/>
                <a:cs typeface="Helvetica" panose="020B0604020202020204" pitchFamily="34" charset="0"/>
              </a:rPr>
              <a:t>Comité de Inclusión y Diversidad </a:t>
            </a:r>
          </a:p>
        </p:txBody>
      </p:sp>
      <p:sp>
        <p:nvSpPr>
          <p:cNvPr id="8" name="Flecha: a la derecha 7">
            <a:extLst>
              <a:ext uri="{FF2B5EF4-FFF2-40B4-BE49-F238E27FC236}">
                <a16:creationId xmlns:a16="http://schemas.microsoft.com/office/drawing/2014/main" id="{6C67F6BF-9DAF-409F-821C-828849567BB5}"/>
              </a:ext>
            </a:extLst>
          </p:cNvPr>
          <p:cNvSpPr/>
          <p:nvPr/>
        </p:nvSpPr>
        <p:spPr>
          <a:xfrm>
            <a:off x="5042454" y="1588864"/>
            <a:ext cx="861392" cy="516827"/>
          </a:xfrm>
          <a:prstGeom prst="rightArrow">
            <a:avLst/>
          </a:prstGeom>
          <a:solidFill>
            <a:srgbClr val="242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esquinas redondeadas 10">
            <a:extLst>
              <a:ext uri="{FF2B5EF4-FFF2-40B4-BE49-F238E27FC236}">
                <a16:creationId xmlns:a16="http://schemas.microsoft.com/office/drawing/2014/main" id="{14776D99-C967-4CC2-B391-B935A9C22CCB}"/>
              </a:ext>
            </a:extLst>
          </p:cNvPr>
          <p:cNvSpPr/>
          <p:nvPr/>
        </p:nvSpPr>
        <p:spPr>
          <a:xfrm>
            <a:off x="6493569" y="1528193"/>
            <a:ext cx="3648006" cy="8724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 dirty="0">
                <a:latin typeface="Helvetica" panose="020B0604020202020204" pitchFamily="34" charset="0"/>
                <a:cs typeface="Helvetica" panose="020B0604020202020204" pitchFamily="34" charset="0"/>
              </a:rPr>
              <a:t>Nuevo nombre: </a:t>
            </a:r>
          </a:p>
          <a:p>
            <a:pPr algn="ctr"/>
            <a:r>
              <a:rPr lang="es-ES" b="1" dirty="0">
                <a:latin typeface="Helvetica" panose="020B0604020202020204" pitchFamily="34" charset="0"/>
                <a:cs typeface="Helvetica" panose="020B0604020202020204" pitchFamily="34" charset="0"/>
              </a:rPr>
              <a:t>Comité de ESG</a:t>
            </a:r>
          </a:p>
        </p:txBody>
      </p:sp>
      <p:sp>
        <p:nvSpPr>
          <p:cNvPr id="14" name="Rectángulo 13">
            <a:extLst>
              <a:ext uri="{FF2B5EF4-FFF2-40B4-BE49-F238E27FC236}">
                <a16:creationId xmlns:a16="http://schemas.microsoft.com/office/drawing/2014/main" id="{3DA935CC-0474-4A35-A89F-0F333DE013AD}"/>
              </a:ext>
            </a:extLst>
          </p:cNvPr>
          <p:cNvSpPr/>
          <p:nvPr/>
        </p:nvSpPr>
        <p:spPr>
          <a:xfrm>
            <a:off x="870986" y="3188740"/>
            <a:ext cx="9442867" cy="2150320"/>
          </a:xfrm>
          <a:prstGeom prst="rect">
            <a:avLst/>
          </a:prstGeom>
          <a:solidFill>
            <a:schemeClr val="accent6">
              <a:lumMod val="40000"/>
              <a:lumOff val="60000"/>
            </a:schemeClr>
          </a:solidFill>
        </p:spPr>
        <p:style>
          <a:lnRef idx="1">
            <a:schemeClr val="accent6"/>
          </a:lnRef>
          <a:fillRef idx="3">
            <a:schemeClr val="accent6"/>
          </a:fillRef>
          <a:effectRef idx="2">
            <a:schemeClr val="accent6"/>
          </a:effectRef>
          <a:fontRef idx="minor">
            <a:schemeClr val="lt1"/>
          </a:fontRef>
        </p:style>
        <p:txBody>
          <a:bodyPr rtlCol="0" anchor="ctr"/>
          <a:lstStyle/>
          <a:p>
            <a:r>
              <a:rPr lang="es-ES" b="1" dirty="0">
                <a:solidFill>
                  <a:schemeClr val="tx1"/>
                </a:solidFill>
                <a:latin typeface="Helvetica" panose="020B0604020202020204" pitchFamily="34" charset="0"/>
                <a:cs typeface="Helvetica" panose="020B0604020202020204" pitchFamily="34" charset="0"/>
              </a:rPr>
              <a:t>Nuevo objetivo</a:t>
            </a:r>
          </a:p>
          <a:p>
            <a:endParaRPr lang="es-ES" b="1" dirty="0">
              <a:solidFill>
                <a:schemeClr val="tx1"/>
              </a:solidFill>
              <a:latin typeface="Helvetica" panose="020B0604020202020204" pitchFamily="34" charset="0"/>
              <a:cs typeface="Helvetica" panose="020B0604020202020204" pitchFamily="34" charset="0"/>
            </a:endParaRPr>
          </a:p>
          <a:p>
            <a:r>
              <a:rPr lang="es-ES" dirty="0">
                <a:solidFill>
                  <a:schemeClr val="tx1"/>
                </a:solidFill>
                <a:latin typeface="Helvetica" panose="020B0604020202020204" pitchFamily="34" charset="0"/>
                <a:cs typeface="Helvetica" panose="020B0604020202020204" pitchFamily="34" charset="0"/>
              </a:rPr>
              <a:t> </a:t>
            </a:r>
            <a:r>
              <a:rPr lang="es-MX" dirty="0">
                <a:solidFill>
                  <a:schemeClr val="tx1"/>
                </a:solidFill>
                <a:latin typeface="Helvetica" panose="020B0604020202020204" pitchFamily="34" charset="0"/>
                <a:cs typeface="Helvetica" panose="020B0604020202020204" pitchFamily="34" charset="0"/>
              </a:rPr>
              <a:t>Generar una estrategia que incorpore factores medioambientales, sociales y de gobierno corporativo (ESG) en la toma de decisiones de los fondos; de manera particular resaltar la diversidad de género en la industria de capital privado y, consecuentemente, generar un impacto en la industria mexicana.</a:t>
            </a:r>
            <a:endParaRPr lang="es-ES"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0959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Miembros del Comité </a:t>
            </a:r>
            <a:endParaRPr lang="en-US" altLang="en-US" sz="2800" b="1" dirty="0">
              <a:solidFill>
                <a:srgbClr val="C00000"/>
              </a:solidFill>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 name="Imagen 9">
            <a:extLst>
              <a:ext uri="{FF2B5EF4-FFF2-40B4-BE49-F238E27FC236}">
                <a16:creationId xmlns:a16="http://schemas.microsoft.com/office/drawing/2014/main" id="{CF14AA9C-38F5-40F9-9047-402676B5853B}"/>
              </a:ext>
            </a:extLst>
          </p:cNvPr>
          <p:cNvPicPr>
            <a:picLocks noChangeAspect="1"/>
          </p:cNvPicPr>
          <p:nvPr/>
        </p:nvPicPr>
        <p:blipFill>
          <a:blip r:embed="rId2"/>
          <a:stretch>
            <a:fillRect/>
          </a:stretch>
        </p:blipFill>
        <p:spPr>
          <a:xfrm>
            <a:off x="9675060" y="6234277"/>
            <a:ext cx="2270777" cy="548372"/>
          </a:xfrm>
          <a:prstGeom prst="rect">
            <a:avLst/>
          </a:prstGeom>
        </p:spPr>
      </p:pic>
      <p:graphicFrame>
        <p:nvGraphicFramePr>
          <p:cNvPr id="2" name="Tabla 1">
            <a:extLst>
              <a:ext uri="{FF2B5EF4-FFF2-40B4-BE49-F238E27FC236}">
                <a16:creationId xmlns:a16="http://schemas.microsoft.com/office/drawing/2014/main" id="{D36D19D8-BB96-4452-8E81-DC7D147CA0E7}"/>
              </a:ext>
            </a:extLst>
          </p:cNvPr>
          <p:cNvGraphicFramePr>
            <a:graphicFrameLocks noGrp="1"/>
          </p:cNvGraphicFramePr>
          <p:nvPr>
            <p:extLst>
              <p:ext uri="{D42A27DB-BD31-4B8C-83A1-F6EECF244321}">
                <p14:modId xmlns:p14="http://schemas.microsoft.com/office/powerpoint/2010/main" val="2418858331"/>
              </p:ext>
            </p:extLst>
          </p:nvPr>
        </p:nvGraphicFramePr>
        <p:xfrm>
          <a:off x="1799950" y="2916269"/>
          <a:ext cx="8113650" cy="2781270"/>
        </p:xfrm>
        <a:graphic>
          <a:graphicData uri="http://schemas.openxmlformats.org/drawingml/2006/table">
            <a:tbl>
              <a:tblPr firstRow="1" firstCol="1" bandRow="1">
                <a:tableStyleId>{72833802-FEF1-4C79-8D5D-14CF1EAF98D9}</a:tableStyleId>
              </a:tblPr>
              <a:tblGrid>
                <a:gridCol w="1011333">
                  <a:extLst>
                    <a:ext uri="{9D8B030D-6E8A-4147-A177-3AD203B41FA5}">
                      <a16:colId xmlns:a16="http://schemas.microsoft.com/office/drawing/2014/main" val="1714396820"/>
                    </a:ext>
                  </a:extLst>
                </a:gridCol>
                <a:gridCol w="1677894">
                  <a:extLst>
                    <a:ext uri="{9D8B030D-6E8A-4147-A177-3AD203B41FA5}">
                      <a16:colId xmlns:a16="http://schemas.microsoft.com/office/drawing/2014/main" val="267044047"/>
                    </a:ext>
                  </a:extLst>
                </a:gridCol>
                <a:gridCol w="2643257">
                  <a:extLst>
                    <a:ext uri="{9D8B030D-6E8A-4147-A177-3AD203B41FA5}">
                      <a16:colId xmlns:a16="http://schemas.microsoft.com/office/drawing/2014/main" val="4146411314"/>
                    </a:ext>
                  </a:extLst>
                </a:gridCol>
                <a:gridCol w="2781166">
                  <a:extLst>
                    <a:ext uri="{9D8B030D-6E8A-4147-A177-3AD203B41FA5}">
                      <a16:colId xmlns:a16="http://schemas.microsoft.com/office/drawing/2014/main" val="1569340647"/>
                    </a:ext>
                  </a:extLst>
                </a:gridCol>
              </a:tblGrid>
              <a:tr h="279244">
                <a:tc>
                  <a:txBody>
                    <a:bodyPr/>
                    <a:lstStyle/>
                    <a:p>
                      <a:r>
                        <a:rPr lang="es-ES" sz="1400" b="1" dirty="0">
                          <a:solidFill>
                            <a:srgbClr val="FFFFFF"/>
                          </a:solidFill>
                          <a:effectLst/>
                        </a:rPr>
                        <a:t>Número</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b="1" dirty="0">
                          <a:solidFill>
                            <a:srgbClr val="FFFFFF"/>
                          </a:solidFill>
                          <a:effectLst/>
                        </a:rPr>
                        <a:t>Estrategia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b="1" dirty="0">
                          <a:solidFill>
                            <a:srgbClr val="FFFFFF"/>
                          </a:solidFill>
                          <a:effectLst/>
                        </a:rPr>
                        <a:t>Fondo</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b="1">
                          <a:solidFill>
                            <a:srgbClr val="FFFFFF"/>
                          </a:solidFill>
                          <a:effectLst/>
                        </a:rPr>
                        <a:t>Nombre</a:t>
                      </a:r>
                      <a:endParaRPr lang="es-ES" sz="140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2661288931"/>
                  </a:ext>
                </a:extLst>
              </a:tr>
              <a:tr h="293206">
                <a:tc>
                  <a:txBody>
                    <a:bodyPr/>
                    <a:lstStyle/>
                    <a:p>
                      <a:pPr algn="ctr"/>
                      <a:r>
                        <a:rPr lang="es-ES" sz="1400" dirty="0">
                          <a:solidFill>
                            <a:srgbClr val="000000"/>
                          </a:solidFill>
                          <a:effectLst/>
                        </a:rPr>
                        <a:t>1</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solidFill>
                            <a:srgbClr val="000000"/>
                          </a:solidFill>
                          <a:effectLst/>
                        </a:rPr>
                        <a:t>VC. Presidente</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err="1">
                          <a:solidFill>
                            <a:srgbClr val="000000"/>
                          </a:solidFill>
                          <a:effectLst/>
                        </a:rPr>
                        <a:t>Ignia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solidFill>
                            <a:srgbClr val="000000"/>
                          </a:solidFill>
                          <a:effectLst/>
                        </a:rPr>
                        <a:t>Christine Kenna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4026041867"/>
                  </a:ext>
                </a:extLst>
              </a:tr>
              <a:tr h="279244">
                <a:tc>
                  <a:txBody>
                    <a:bodyPr/>
                    <a:lstStyle/>
                    <a:p>
                      <a:pPr algn="ctr"/>
                      <a:r>
                        <a:rPr lang="es-ES" sz="1400">
                          <a:solidFill>
                            <a:srgbClr val="000000"/>
                          </a:solidFill>
                          <a:effectLst/>
                        </a:rPr>
                        <a:t>2</a:t>
                      </a:r>
                      <a:endParaRPr lang="es-ES" sz="140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VC</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Mountain Nazca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ctr"/>
                </a:tc>
                <a:tc>
                  <a:txBody>
                    <a:bodyPr/>
                    <a:lstStyle/>
                    <a:p>
                      <a:r>
                        <a:rPr lang="es-ES" sz="1400" dirty="0">
                          <a:effectLst/>
                        </a:rPr>
                        <a:t>María Téllez</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716728726"/>
                  </a:ext>
                </a:extLst>
              </a:tr>
              <a:tr h="279244">
                <a:tc>
                  <a:txBody>
                    <a:bodyPr/>
                    <a:lstStyle/>
                    <a:p>
                      <a:pPr algn="ctr"/>
                      <a:r>
                        <a:rPr lang="es-ES" sz="1400" dirty="0">
                          <a:solidFill>
                            <a:srgbClr val="000000"/>
                          </a:solidFill>
                          <a:effectLst/>
                        </a:rPr>
                        <a:t>3</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VC</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ALLVP</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Fernando Lelo de Larrea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191081916"/>
                  </a:ext>
                </a:extLst>
              </a:tr>
              <a:tr h="293206">
                <a:tc>
                  <a:txBody>
                    <a:bodyPr/>
                    <a:lstStyle/>
                    <a:p>
                      <a:pPr algn="ctr"/>
                      <a:r>
                        <a:rPr lang="es-ES" sz="1400" dirty="0">
                          <a:solidFill>
                            <a:srgbClr val="000000"/>
                          </a:solidFill>
                          <a:effectLst/>
                        </a:rPr>
                        <a:t>4</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err="1">
                          <a:effectLst/>
                        </a:rPr>
                        <a:t>Growth</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Discovery </a:t>
                      </a:r>
                      <a:r>
                        <a:rPr lang="es-ES" sz="1400" dirty="0" err="1">
                          <a:effectLst/>
                        </a:rPr>
                        <a:t>Americas</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Carlos Mendoza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2647468712"/>
                  </a:ext>
                </a:extLst>
              </a:tr>
              <a:tr h="293206">
                <a:tc>
                  <a:txBody>
                    <a:bodyPr/>
                    <a:lstStyle/>
                    <a:p>
                      <a:pPr algn="ctr"/>
                      <a:r>
                        <a:rPr lang="es-ES" sz="1400" dirty="0">
                          <a:effectLst/>
                        </a:rPr>
                        <a:t>5</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err="1">
                          <a:effectLst/>
                        </a:rPr>
                        <a:t>Growth</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General Atlantic</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Sofía Garrido</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1953202072"/>
                  </a:ext>
                </a:extLst>
              </a:tr>
              <a:tr h="279244">
                <a:tc>
                  <a:txBody>
                    <a:bodyPr/>
                    <a:lstStyle/>
                    <a:p>
                      <a:pPr algn="ctr"/>
                      <a:r>
                        <a:rPr lang="es-ES" sz="1400" dirty="0">
                          <a:solidFill>
                            <a:srgbClr val="000000"/>
                          </a:solidFill>
                          <a:effectLst/>
                        </a:rPr>
                        <a:t>6</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Infra</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err="1">
                          <a:effectLst/>
                        </a:rPr>
                        <a:t>BlackRock</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Juan Alberto Leautaud</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1755010135"/>
                  </a:ext>
                </a:extLst>
              </a:tr>
              <a:tr h="279244">
                <a:tc>
                  <a:txBody>
                    <a:bodyPr/>
                    <a:lstStyle/>
                    <a:p>
                      <a:pPr algn="ctr"/>
                      <a:r>
                        <a:rPr lang="es-ES" sz="1400" dirty="0">
                          <a:solidFill>
                            <a:srgbClr val="000000"/>
                          </a:solidFill>
                          <a:effectLst/>
                        </a:rPr>
                        <a:t>7</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RE</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err="1">
                          <a:effectLst/>
                        </a:rPr>
                        <a:t>Credit</a:t>
                      </a:r>
                      <a:r>
                        <a:rPr lang="es-ES" sz="1400" dirty="0">
                          <a:effectLst/>
                        </a:rPr>
                        <a:t> </a:t>
                      </a:r>
                      <a:r>
                        <a:rPr lang="es-ES" sz="1400" dirty="0" err="1">
                          <a:effectLst/>
                        </a:rPr>
                        <a:t>Suisse</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tc>
                  <a:txBody>
                    <a:bodyPr/>
                    <a:lstStyle/>
                    <a:p>
                      <a:r>
                        <a:rPr lang="es-ES" sz="1400" dirty="0">
                          <a:effectLst/>
                        </a:rPr>
                        <a:t>Raúl Gallegos</a:t>
                      </a:r>
                      <a:endParaRPr lang="es-ES" sz="1400" dirty="0">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b"/>
                </a:tc>
                <a:extLst>
                  <a:ext uri="{0D108BD9-81ED-4DB2-BD59-A6C34878D82A}">
                    <a16:rowId xmlns:a16="http://schemas.microsoft.com/office/drawing/2014/main" val="2173792522"/>
                  </a:ext>
                </a:extLst>
              </a:tr>
              <a:tr h="505432">
                <a:tc>
                  <a:txBody>
                    <a:bodyPr/>
                    <a:lstStyle/>
                    <a:p>
                      <a:pPr marL="0" algn="ctr" defTabSz="914400" rtl="0" eaLnBrk="1" latinLnBrk="0" hangingPunct="1"/>
                      <a:r>
                        <a:rPr lang="es-ES" sz="1400" kern="1200" dirty="0">
                          <a:solidFill>
                            <a:srgbClr val="000000"/>
                          </a:solidFill>
                          <a:effectLst/>
                        </a:rPr>
                        <a:t>8</a:t>
                      </a:r>
                      <a:endParaRPr lang="es-ES" sz="1400" kern="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ctr"/>
                </a:tc>
                <a:tc>
                  <a:txBody>
                    <a:bodyPr/>
                    <a:lstStyle/>
                    <a:p>
                      <a:pPr marL="0" algn="l" defTabSz="914400" rtl="0" eaLnBrk="1" latinLnBrk="0" hangingPunct="1"/>
                      <a:r>
                        <a:rPr lang="es-ES" sz="1400" kern="1200" dirty="0">
                          <a:solidFill>
                            <a:srgbClr val="000000"/>
                          </a:solidFill>
                          <a:effectLst/>
                        </a:rPr>
                        <a:t>Deuda</a:t>
                      </a:r>
                      <a:endParaRPr lang="es-ES" sz="1400" kern="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ctr"/>
                </a:tc>
                <a:tc>
                  <a:txBody>
                    <a:bodyPr/>
                    <a:lstStyle/>
                    <a:p>
                      <a:pPr marL="0" algn="l" defTabSz="914400" rtl="0" eaLnBrk="1" latinLnBrk="0" hangingPunct="1"/>
                      <a:r>
                        <a:rPr lang="es-ES" sz="1400" kern="1200" dirty="0">
                          <a:solidFill>
                            <a:srgbClr val="000000"/>
                          </a:solidFill>
                          <a:effectLst/>
                        </a:rPr>
                        <a:t>Vector Partners</a:t>
                      </a:r>
                      <a:endParaRPr lang="es-ES" sz="1400" kern="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ctr"/>
                </a:tc>
                <a:tc>
                  <a:txBody>
                    <a:bodyPr/>
                    <a:lstStyle/>
                    <a:p>
                      <a:pPr marL="0" algn="l" defTabSz="914400" rtl="0" eaLnBrk="1" latinLnBrk="0" hangingPunct="1"/>
                      <a:r>
                        <a:rPr lang="es-ES" sz="1400" kern="1200" dirty="0">
                          <a:solidFill>
                            <a:srgbClr val="000000"/>
                          </a:solidFill>
                          <a:effectLst/>
                        </a:rPr>
                        <a:t>Pablo Taberna</a:t>
                      </a:r>
                      <a:endParaRPr lang="es-ES" sz="1400" kern="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9525" marR="9525" marT="9525" marB="0" anchor="ctr"/>
                </a:tc>
                <a:extLst>
                  <a:ext uri="{0D108BD9-81ED-4DB2-BD59-A6C34878D82A}">
                    <a16:rowId xmlns:a16="http://schemas.microsoft.com/office/drawing/2014/main" val="3830938908"/>
                  </a:ext>
                </a:extLst>
              </a:tr>
            </a:tbl>
          </a:graphicData>
        </a:graphic>
      </p:graphicFrame>
      <p:sp>
        <p:nvSpPr>
          <p:cNvPr id="5" name="TextBox 6">
            <a:extLst>
              <a:ext uri="{FF2B5EF4-FFF2-40B4-BE49-F238E27FC236}">
                <a16:creationId xmlns:a16="http://schemas.microsoft.com/office/drawing/2014/main" id="{E2A42A5D-64A4-4C27-BF32-64910EF1932A}"/>
              </a:ext>
            </a:extLst>
          </p:cNvPr>
          <p:cNvSpPr txBox="1"/>
          <p:nvPr/>
        </p:nvSpPr>
        <p:spPr>
          <a:xfrm>
            <a:off x="384354" y="886539"/>
            <a:ext cx="11230460" cy="1664558"/>
          </a:xfrm>
          <a:prstGeom prst="rect">
            <a:avLst/>
          </a:prstGeom>
          <a:noFill/>
        </p:spPr>
        <p:txBody>
          <a:bodyPr wrap="square" rtlCol="0">
            <a:spAutoFit/>
          </a:bodyPr>
          <a:lstStyle/>
          <a:p>
            <a:pPr algn="just">
              <a:lnSpc>
                <a:spcPct val="115000"/>
              </a:lnSpc>
              <a:spcAft>
                <a:spcPts val="0"/>
              </a:spcAft>
            </a:pPr>
            <a:r>
              <a:rPr lang="es-MX" sz="1800" dirty="0">
                <a:effectLst/>
                <a:latin typeface="Helvetica" panose="020B0604020202020204" pitchFamily="34" charset="0"/>
                <a:ea typeface="Calibri" panose="020F0502020204030204" pitchFamily="34" charset="0"/>
                <a:cs typeface="Times New Roman" panose="02020603050405020304" pitchFamily="18" charset="0"/>
              </a:rPr>
              <a:t>El comité estará integrado por mínimo 3 y máximo 10 personas, de conformidad con lo siguiente: dos personas de las estrategias de inversión más representativas </a:t>
            </a:r>
            <a:r>
              <a:rPr lang="es-MX" sz="1800" b="1" dirty="0">
                <a:effectLst/>
                <a:latin typeface="Helvetica" panose="020B0604020202020204" pitchFamily="34" charset="0"/>
                <a:ea typeface="Calibri" panose="020F0502020204030204" pitchFamily="34" charset="0"/>
                <a:cs typeface="Times New Roman" panose="02020603050405020304" pitchFamily="18" charset="0"/>
              </a:rPr>
              <a:t>(Venture Capital; Capital de Crecimiento/Deuda; Infraestructura y Energía; y Bienes Raíces)</a:t>
            </a:r>
            <a:r>
              <a:rPr lang="es-MX" sz="1800" dirty="0">
                <a:effectLst/>
                <a:latin typeface="Helvetica" panose="020B0604020202020204" pitchFamily="34" charset="0"/>
                <a:ea typeface="Calibri" panose="020F0502020204030204" pitchFamily="34" charset="0"/>
                <a:cs typeface="Times New Roman" panose="02020603050405020304" pitchFamily="18" charset="0"/>
              </a:rPr>
              <a:t>; adicionalmente se podrá considerar a algún otro miembro de alguna otra estrategia y/o a personas que representen valor agregado para completar los proyectos estratégico del Comité, sin exceder el máximo de 10 integrantes.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2687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Objetivos</a:t>
            </a:r>
            <a:endParaRPr lang="en-US" altLang="en-US" sz="2800" b="1" dirty="0">
              <a:solidFill>
                <a:srgbClr val="C00000"/>
              </a:solidFill>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 name="Imagen 9">
            <a:extLst>
              <a:ext uri="{FF2B5EF4-FFF2-40B4-BE49-F238E27FC236}">
                <a16:creationId xmlns:a16="http://schemas.microsoft.com/office/drawing/2014/main" id="{CF14AA9C-38F5-40F9-9047-402676B5853B}"/>
              </a:ext>
            </a:extLst>
          </p:cNvPr>
          <p:cNvPicPr>
            <a:picLocks noChangeAspect="1"/>
          </p:cNvPicPr>
          <p:nvPr/>
        </p:nvPicPr>
        <p:blipFill>
          <a:blip r:embed="rId2"/>
          <a:stretch>
            <a:fillRect/>
          </a:stretch>
        </p:blipFill>
        <p:spPr>
          <a:xfrm>
            <a:off x="9675060" y="6234277"/>
            <a:ext cx="2270777" cy="548372"/>
          </a:xfrm>
          <a:prstGeom prst="rect">
            <a:avLst/>
          </a:prstGeom>
        </p:spPr>
      </p:pic>
      <p:sp>
        <p:nvSpPr>
          <p:cNvPr id="12" name="CuadroTexto 11">
            <a:extLst>
              <a:ext uri="{FF2B5EF4-FFF2-40B4-BE49-F238E27FC236}">
                <a16:creationId xmlns:a16="http://schemas.microsoft.com/office/drawing/2014/main" id="{555E7F58-E253-42EB-AC33-D10D31B4F2AD}"/>
              </a:ext>
            </a:extLst>
          </p:cNvPr>
          <p:cNvSpPr txBox="1"/>
          <p:nvPr/>
        </p:nvSpPr>
        <p:spPr>
          <a:xfrm>
            <a:off x="515999" y="936779"/>
            <a:ext cx="11278435" cy="5370188"/>
          </a:xfrm>
          <a:prstGeom prst="rect">
            <a:avLst/>
          </a:prstGeom>
          <a:noFill/>
        </p:spPr>
        <p:txBody>
          <a:bodyPr wrap="square">
            <a:spAutoFit/>
          </a:bodyPr>
          <a:lstStyle/>
          <a:p>
            <a:pPr algn="just">
              <a:lnSpc>
                <a:spcPct val="115000"/>
              </a:lnSpc>
            </a:pPr>
            <a:r>
              <a:rPr lang="es-MX" sz="1600" b="1" u="sng" dirty="0">
                <a:effectLst/>
                <a:latin typeface="Helvetica" panose="020B0604020202020204" pitchFamily="34" charset="0"/>
                <a:ea typeface="Calibri" panose="020F0502020204030204" pitchFamily="34" charset="0"/>
                <a:cs typeface="Helvetica" panose="020B0604020202020204" pitchFamily="34" charset="0"/>
              </a:rPr>
              <a:t>Estratégicos</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algn="just">
              <a:lnSpc>
                <a:spcPct val="115000"/>
              </a:lnSpc>
            </a:pPr>
            <a:r>
              <a:rPr lang="es-MX" sz="1600" dirty="0">
                <a:effectLst/>
                <a:latin typeface="Helvetica" panose="020B0604020202020204" pitchFamily="34" charset="0"/>
                <a:ea typeface="Calibri" panose="020F0502020204030204" pitchFamily="34" charset="0"/>
                <a:cs typeface="Helvetica" panose="020B0604020202020204" pitchFamily="34" charset="0"/>
              </a:rPr>
              <a:t>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Ejecutar la estrategia y el plan de trabajo de la estrategia y/o eje temático.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Representatividad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Proporcionar a la Dirección General propuestas e iniciativas específicas que provean claridad para poder ser ejecutadas por el equipo ejecutivo de la AMEXCAP.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spcAft>
                <a:spcPts val="800"/>
              </a:spcAft>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Para llevar a cabo tanto los proyectos como acciones y cumplir con el plan dictado por el Comité se podrán integrar subcomités de acuerdo con las estrategias planteadas dentro del mismo.</a:t>
            </a:r>
          </a:p>
          <a:p>
            <a:pPr marL="342900" lvl="0" indent="-342900" algn="just">
              <a:lnSpc>
                <a:spcPct val="115000"/>
              </a:lnSpc>
              <a:spcAft>
                <a:spcPts val="800"/>
              </a:spcAft>
              <a:buFont typeface="Helvetica" panose="020B0604020202020204" pitchFamily="34" charset="0"/>
              <a:buChar char="-"/>
            </a:pP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algn="just">
              <a:lnSpc>
                <a:spcPct val="115000"/>
              </a:lnSpc>
            </a:pPr>
            <a:r>
              <a:rPr lang="es-MX" sz="1600" b="1" u="sng" dirty="0">
                <a:effectLst/>
                <a:latin typeface="Helvetica" panose="020B0604020202020204" pitchFamily="34" charset="0"/>
                <a:ea typeface="Calibri" panose="020F0502020204030204" pitchFamily="34" charset="0"/>
                <a:cs typeface="Helvetica" panose="020B0604020202020204" pitchFamily="34" charset="0"/>
              </a:rPr>
              <a:t>Específicos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algn="just">
              <a:lnSpc>
                <a:spcPct val="115000"/>
              </a:lnSpc>
            </a:pPr>
            <a:r>
              <a:rPr lang="es-MX" sz="1600" u="none" strike="noStrike" dirty="0">
                <a:effectLst/>
                <a:latin typeface="Helvetica" panose="020B0604020202020204" pitchFamily="34" charset="0"/>
                <a:ea typeface="Calibri" panose="020F0502020204030204" pitchFamily="34" charset="0"/>
                <a:cs typeface="Helvetica" panose="020B0604020202020204" pitchFamily="34" charset="0"/>
              </a:rPr>
              <a:t>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Definir el plan de trabajo del propio comité estableciendo prioridades, proyectos y acciones, así como actores responsables.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Facilitar la información oportuna a las demás estrategias para la difusión de la industria de capital privado.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Incentivar el sentido de compromiso, apoyo y colaboración entre los integrantes de la(s) estrategia(s) y/o eje transversal.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Participar y supervisar la ejecución de la(s) estrategia(s) diseñadas.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15000"/>
              </a:lnSpc>
              <a:spcAft>
                <a:spcPts val="800"/>
              </a:spcAft>
              <a:buFont typeface="Helvetica"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Fungir como representantes de la industria de Capital Privado.</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2933145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4819268"/>
          </a:xfrm>
          <a:prstGeom prst="rect">
            <a:avLst/>
          </a:prstGeom>
          <a:noFill/>
        </p:spPr>
        <p:txBody>
          <a:bodyPr wrap="square" rtlCol="0">
            <a:spAutoFit/>
          </a:bodyPr>
          <a:lstStyle/>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Resultados de la Cumbre </a:t>
            </a:r>
          </a:p>
          <a:p>
            <a:pPr marL="400050" indent="-400050" algn="just">
              <a:lnSpc>
                <a:spcPct val="250000"/>
              </a:lnSpc>
              <a:buAutoNum type="romanUcPeriod"/>
            </a:pPr>
            <a:r>
              <a:rPr lang="es-MX" dirty="0" err="1">
                <a:latin typeface="Helvetica" panose="020B0604020202020204" pitchFamily="34" charset="0"/>
                <a:cs typeface="Helvetica" panose="020B0604020202020204" pitchFamily="34" charset="0"/>
              </a:rPr>
              <a:t>Diversity</a:t>
            </a:r>
            <a:r>
              <a:rPr lang="es-MX" dirty="0">
                <a:latin typeface="Helvetica" panose="020B0604020202020204" pitchFamily="34" charset="0"/>
                <a:cs typeface="Helvetica" panose="020B0604020202020204" pitchFamily="34" charset="0"/>
              </a:rPr>
              <a:t> </a:t>
            </a:r>
            <a:r>
              <a:rPr lang="es-MX" dirty="0" err="1">
                <a:latin typeface="Helvetica" panose="020B0604020202020204" pitchFamily="34" charset="0"/>
                <a:cs typeface="Helvetica" panose="020B0604020202020204" pitchFamily="34" charset="0"/>
              </a:rPr>
              <a:t>Toolkit</a:t>
            </a:r>
            <a:r>
              <a:rPr lang="es-MX" dirty="0">
                <a:latin typeface="Helvetica" panose="020B0604020202020204" pitchFamily="34" charset="0"/>
                <a:cs typeface="Helvetica" panose="020B0604020202020204" pitchFamily="34" charset="0"/>
              </a:rPr>
              <a:t>. Promoción para lanzamiento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Ampliación del Comité a temas ESG </a:t>
            </a:r>
          </a:p>
          <a:p>
            <a:pPr marL="400050" indent="-400050" algn="just">
              <a:lnSpc>
                <a:spcPct val="250000"/>
              </a:lnSpc>
              <a:buAutoNum type="romanUcPeriod"/>
            </a:pPr>
            <a:r>
              <a:rPr lang="es-MX" dirty="0">
                <a:latin typeface="Helvetica" panose="020B0604020202020204" pitchFamily="34" charset="0"/>
                <a:cs typeface="Helvetica" panose="020B0604020202020204" pitchFamily="34" charset="0"/>
              </a:rPr>
              <a:t>Convenios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FONADIN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AMEFIBRA </a:t>
            </a:r>
          </a:p>
          <a:p>
            <a:pPr marL="857250" lvl="1" indent="-400050" algn="just">
              <a:lnSpc>
                <a:spcPct val="250000"/>
              </a:lnSpc>
              <a:buAutoNum type="romanUcPeriod"/>
            </a:pPr>
            <a:r>
              <a:rPr lang="es-MX" dirty="0">
                <a:latin typeface="Helvetica" panose="020B0604020202020204" pitchFamily="34" charset="0"/>
                <a:cs typeface="Helvetica" panose="020B0604020202020204" pitchFamily="34" charset="0"/>
              </a:rPr>
              <a:t>AIIMX</a:t>
            </a: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445540" y="3201164"/>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25449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FONADIN</a:t>
            </a:r>
            <a:endParaRPr lang="en-US" altLang="en-US" sz="2800" b="1" dirty="0">
              <a:solidFill>
                <a:srgbClr val="C00000"/>
              </a:solidFill>
              <a:latin typeface="Helvetica" panose="020B0604020202030204" pitchFamily="34" charset="0"/>
            </a:endParaRPr>
          </a:p>
        </p:txBody>
      </p:sp>
      <p:sp>
        <p:nvSpPr>
          <p:cNvPr id="11" name="Rectángulo 10">
            <a:extLst>
              <a:ext uri="{FF2B5EF4-FFF2-40B4-BE49-F238E27FC236}">
                <a16:creationId xmlns:a16="http://schemas.microsoft.com/office/drawing/2014/main" id="{7094D5CD-2FC5-409E-970B-A2230D369FA1}"/>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0" name="Imagen 9">
            <a:extLst>
              <a:ext uri="{FF2B5EF4-FFF2-40B4-BE49-F238E27FC236}">
                <a16:creationId xmlns:a16="http://schemas.microsoft.com/office/drawing/2014/main" id="{CF14AA9C-38F5-40F9-9047-402676B5853B}"/>
              </a:ext>
            </a:extLst>
          </p:cNvPr>
          <p:cNvPicPr>
            <a:picLocks noChangeAspect="1"/>
          </p:cNvPicPr>
          <p:nvPr/>
        </p:nvPicPr>
        <p:blipFill>
          <a:blip r:embed="rId2"/>
          <a:stretch>
            <a:fillRect/>
          </a:stretch>
        </p:blipFill>
        <p:spPr>
          <a:xfrm>
            <a:off x="9675060" y="6234277"/>
            <a:ext cx="2270777" cy="548372"/>
          </a:xfrm>
          <a:prstGeom prst="rect">
            <a:avLst/>
          </a:prstGeom>
        </p:spPr>
      </p:pic>
      <p:sp>
        <p:nvSpPr>
          <p:cNvPr id="12" name="CuadroTexto 11">
            <a:extLst>
              <a:ext uri="{FF2B5EF4-FFF2-40B4-BE49-F238E27FC236}">
                <a16:creationId xmlns:a16="http://schemas.microsoft.com/office/drawing/2014/main" id="{555E7F58-E253-42EB-AC33-D10D31B4F2AD}"/>
              </a:ext>
            </a:extLst>
          </p:cNvPr>
          <p:cNvSpPr txBox="1"/>
          <p:nvPr/>
        </p:nvSpPr>
        <p:spPr>
          <a:xfrm>
            <a:off x="397566" y="872619"/>
            <a:ext cx="11661912" cy="1200842"/>
          </a:xfrm>
          <a:prstGeom prst="rect">
            <a:avLst/>
          </a:prstGeom>
          <a:noFill/>
        </p:spPr>
        <p:txBody>
          <a:bodyPr wrap="square">
            <a:spAutoFit/>
          </a:bodyPr>
          <a:lstStyle/>
          <a:p>
            <a:pPr algn="just">
              <a:lnSpc>
                <a:spcPct val="115000"/>
              </a:lnSpc>
            </a:pPr>
            <a:r>
              <a:rPr lang="es-MX" sz="1600" dirty="0">
                <a:effectLst/>
                <a:latin typeface="Helvetica" panose="020B0604020202020204" pitchFamily="34" charset="0"/>
                <a:ea typeface="Calibri" panose="020F0502020204030204" pitchFamily="34" charset="0"/>
                <a:cs typeface="Helvetica" panose="020B0604020202020204" pitchFamily="34" charset="0"/>
              </a:rPr>
              <a:t>En el ejercicio de planeación estratégica para la entrada del nuevo Presidente, Eduardo Cortina, se realizó un ejercicio estratégico para plantear los proyectos esenciales para la Asociación, una de ellas refiere a la Declaración para promover las inversiones responsables en el sector de Infraestructura, que suscribiría el FONADIN y la AMEXCAP. </a:t>
            </a:r>
          </a:p>
          <a:p>
            <a:pPr algn="just">
              <a:lnSpc>
                <a:spcPct val="115000"/>
              </a:lnSpc>
            </a:pPr>
            <a:r>
              <a:rPr lang="es-MX" sz="1600" dirty="0">
                <a:effectLst/>
                <a:latin typeface="Helvetica" panose="020B0604020202020204" pitchFamily="34" charset="0"/>
                <a:ea typeface="Calibri" panose="020F0502020204030204" pitchFamily="34" charset="0"/>
                <a:cs typeface="Helvetica" panose="020B0604020202020204" pitchFamily="34" charset="0"/>
              </a:rPr>
              <a:t>La firma se tiene planteada para noviembre o diciembre de 2020. </a:t>
            </a:r>
          </a:p>
        </p:txBody>
      </p:sp>
      <p:sp>
        <p:nvSpPr>
          <p:cNvPr id="2" name="제목 1">
            <a:extLst>
              <a:ext uri="{FF2B5EF4-FFF2-40B4-BE49-F238E27FC236}">
                <a16:creationId xmlns:a16="http://schemas.microsoft.com/office/drawing/2014/main" id="{2CFBBBA3-4416-4499-83AB-10C20E486E41}"/>
              </a:ext>
            </a:extLst>
          </p:cNvPr>
          <p:cNvSpPr txBox="1">
            <a:spLocks/>
          </p:cNvSpPr>
          <p:nvPr/>
        </p:nvSpPr>
        <p:spPr>
          <a:xfrm>
            <a:off x="397566" y="2392806"/>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AMEFIBRA</a:t>
            </a:r>
            <a:endParaRPr lang="en-US" altLang="en-US" sz="2800" b="1" dirty="0">
              <a:solidFill>
                <a:srgbClr val="C00000"/>
              </a:solidFill>
              <a:latin typeface="Helvetica" panose="020B0604020202030204" pitchFamily="34" charset="0"/>
            </a:endParaRPr>
          </a:p>
        </p:txBody>
      </p:sp>
      <p:sp>
        <p:nvSpPr>
          <p:cNvPr id="3" name="CuadroTexto 2">
            <a:extLst>
              <a:ext uri="{FF2B5EF4-FFF2-40B4-BE49-F238E27FC236}">
                <a16:creationId xmlns:a16="http://schemas.microsoft.com/office/drawing/2014/main" id="{1F71F527-E39A-43DD-B87A-F5F6B8E17DD5}"/>
              </a:ext>
            </a:extLst>
          </p:cNvPr>
          <p:cNvSpPr txBox="1"/>
          <p:nvPr/>
        </p:nvSpPr>
        <p:spPr>
          <a:xfrm>
            <a:off x="376455" y="3024449"/>
            <a:ext cx="11569382" cy="1200842"/>
          </a:xfrm>
          <a:prstGeom prst="rect">
            <a:avLst/>
          </a:prstGeom>
          <a:noFill/>
        </p:spPr>
        <p:txBody>
          <a:bodyPr wrap="square">
            <a:spAutoFit/>
          </a:bodyPr>
          <a:lstStyle/>
          <a:p>
            <a:pPr algn="just">
              <a:lnSpc>
                <a:spcPct val="115000"/>
              </a:lnSpc>
            </a:pPr>
            <a:r>
              <a:rPr lang="es-MX" sz="1600" dirty="0">
                <a:effectLst/>
                <a:latin typeface="Helvetica" panose="020B0604020202020204" pitchFamily="34" charset="0"/>
                <a:ea typeface="Calibri" panose="020F0502020204030204" pitchFamily="34" charset="0"/>
                <a:cs typeface="Helvetica" panose="020B0604020202020204" pitchFamily="34" charset="0"/>
              </a:rPr>
              <a:t>Han iniciado un proyecto que consiste en publicar un manual de sostenibilidad atendiendo a los criterios ASG, que sirva como un estándar para los sectores de Infra y RE. AMEFIBRA lo presentó en el comité de Bienes Raíces pasado y a los socios les interesó mucho, por lo que probablemente lo terminen adoptando y promoviendo.  </a:t>
            </a:r>
          </a:p>
          <a:p>
            <a:pPr algn="just">
              <a:lnSpc>
                <a:spcPct val="115000"/>
              </a:lnSpc>
            </a:pP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5" name="제목 1">
            <a:extLst>
              <a:ext uri="{FF2B5EF4-FFF2-40B4-BE49-F238E27FC236}">
                <a16:creationId xmlns:a16="http://schemas.microsoft.com/office/drawing/2014/main" id="{9CD43434-E3AF-482C-A49D-80A88DC81E88}"/>
              </a:ext>
            </a:extLst>
          </p:cNvPr>
          <p:cNvSpPr txBox="1">
            <a:spLocks/>
          </p:cNvSpPr>
          <p:nvPr/>
        </p:nvSpPr>
        <p:spPr>
          <a:xfrm>
            <a:off x="397566" y="4394524"/>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ES" altLang="en-US" sz="2800" b="1" dirty="0">
                <a:latin typeface="Helvetica" panose="020B0604020202030204" pitchFamily="34" charset="0"/>
              </a:rPr>
              <a:t>AIIMX</a:t>
            </a:r>
            <a:endParaRPr lang="en-US" altLang="en-US" sz="2800" b="1" dirty="0">
              <a:solidFill>
                <a:srgbClr val="C00000"/>
              </a:solidFill>
              <a:latin typeface="Helvetica" panose="020B0604020202030204" pitchFamily="34" charset="0"/>
            </a:endParaRPr>
          </a:p>
        </p:txBody>
      </p:sp>
      <p:sp>
        <p:nvSpPr>
          <p:cNvPr id="6" name="CuadroTexto 5">
            <a:extLst>
              <a:ext uri="{FF2B5EF4-FFF2-40B4-BE49-F238E27FC236}">
                <a16:creationId xmlns:a16="http://schemas.microsoft.com/office/drawing/2014/main" id="{416859F3-AF72-4472-BB9E-09F0E4ADD003}"/>
              </a:ext>
            </a:extLst>
          </p:cNvPr>
          <p:cNvSpPr txBox="1"/>
          <p:nvPr/>
        </p:nvSpPr>
        <p:spPr>
          <a:xfrm>
            <a:off x="397565" y="4910033"/>
            <a:ext cx="11278435" cy="1200842"/>
          </a:xfrm>
          <a:prstGeom prst="rect">
            <a:avLst/>
          </a:prstGeom>
          <a:noFill/>
        </p:spPr>
        <p:txBody>
          <a:bodyPr wrap="square">
            <a:spAutoFit/>
          </a:bodyPr>
          <a:lstStyle/>
          <a:p>
            <a:pPr algn="just">
              <a:lnSpc>
                <a:spcPct val="115000"/>
              </a:lnSpc>
            </a:pPr>
            <a:r>
              <a:rPr lang="es-MX" sz="1600" dirty="0">
                <a:effectLst/>
                <a:latin typeface="Helvetica" panose="020B0604020202020204" pitchFamily="34" charset="0"/>
                <a:ea typeface="Calibri" panose="020F0502020204030204" pitchFamily="34" charset="0"/>
                <a:cs typeface="Helvetica" panose="020B0604020202020204" pitchFamily="34" charset="0"/>
              </a:rPr>
              <a:t>Con la Alianza por la Inversión de Impacto se ha participando y apoyando a sus diferentes iniciativas. En la última llamada se acordó: preparar una encuesta que permita diagnosticar el nivel de conocimiento de la inversión de impacto entre nuestros fondos, y, como proyecto de mediano plazo, diseñar un curso técnico sobre esta temática que brinde las herramientas y metodologías adecuadas al personal de los fondos interesados. </a:t>
            </a:r>
            <a:endParaRPr lang="es-ES" sz="1600" dirty="0">
              <a:effectLst/>
              <a:latin typeface="Helvetica" panose="020B0604020202020204" pitchFamily="34" charset="0"/>
              <a:ea typeface="Calibri" panose="020F0502020204030204" pitchFamily="34" charset="0"/>
              <a:cs typeface="Helvetica" panose="020B0604020202020204" pitchFamily="34" charset="0"/>
            </a:endParaRPr>
          </a:p>
        </p:txBody>
      </p:sp>
      <p:cxnSp>
        <p:nvCxnSpPr>
          <p:cNvPr id="16" name="3 Conector recto">
            <a:extLst>
              <a:ext uri="{FF2B5EF4-FFF2-40B4-BE49-F238E27FC236}">
                <a16:creationId xmlns:a16="http://schemas.microsoft.com/office/drawing/2014/main" id="{1E4E816D-A81C-404A-AE5F-60812ED8A8A6}"/>
              </a:ext>
            </a:extLst>
          </p:cNvPr>
          <p:cNvCxnSpPr/>
          <p:nvPr/>
        </p:nvCxnSpPr>
        <p:spPr>
          <a:xfrm>
            <a:off x="516000" y="2844268"/>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7" name="3 Conector recto">
            <a:extLst>
              <a:ext uri="{FF2B5EF4-FFF2-40B4-BE49-F238E27FC236}">
                <a16:creationId xmlns:a16="http://schemas.microsoft.com/office/drawing/2014/main" id="{4C3A16BE-50A0-4C87-8B63-9021B781995F}"/>
              </a:ext>
            </a:extLst>
          </p:cNvPr>
          <p:cNvCxnSpPr/>
          <p:nvPr/>
        </p:nvCxnSpPr>
        <p:spPr>
          <a:xfrm>
            <a:off x="516000" y="4891348"/>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0833293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41782</TotalTime>
  <Words>829</Words>
  <Application>Microsoft Office PowerPoint</Application>
  <PresentationFormat>Panorámica</PresentationFormat>
  <Paragraphs>147</Paragraphs>
  <Slides>16</Slides>
  <Notes>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Calibri Light</vt:lpstr>
      <vt:lpstr>Helvetica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Dirección General de Programas de Emprendedores y Financiamiento  Tablero de Control</dc:title>
  <dc:creator>Maria Patricia Corona Garcia</dc:creator>
  <cp:lastModifiedBy>Jessica Allison Jorge Sánchez</cp:lastModifiedBy>
  <cp:revision>1362</cp:revision>
  <dcterms:modified xsi:type="dcterms:W3CDTF">2020-10-26T15:07:24Z</dcterms:modified>
</cp:coreProperties>
</file>