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196" r:id="rId3"/>
    <p:sldId id="2173" r:id="rId4"/>
    <p:sldId id="2176" r:id="rId5"/>
    <p:sldId id="2190" r:id="rId6"/>
    <p:sldId id="2191" r:id="rId7"/>
    <p:sldId id="2192" r:id="rId8"/>
    <p:sldId id="2193" r:id="rId9"/>
    <p:sldId id="2189" r:id="rId10"/>
    <p:sldId id="2194" r:id="rId11"/>
    <p:sldId id="2195" r:id="rId12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liana Reyes Castrejon" initials="LRC" lastIdx="3" clrIdx="0">
    <p:extLst>
      <p:ext uri="{19B8F6BF-5375-455C-9EA6-DF929625EA0E}">
        <p15:presenceInfo xmlns:p15="http://schemas.microsoft.com/office/powerpoint/2012/main" userId="S-1-5-21-586838802-3905140638-787700010-37405" providerId="AD"/>
      </p:ext>
    </p:extLst>
  </p:cmAuthor>
  <p:cmAuthor id="2" name="Liliana Reyes" initials="LR" lastIdx="2" clrIdx="1">
    <p:extLst>
      <p:ext uri="{19B8F6BF-5375-455C-9EA6-DF929625EA0E}">
        <p15:presenceInfo xmlns:p15="http://schemas.microsoft.com/office/powerpoint/2012/main" userId="S-1-12-1-2584844981-1276685327-1318565250-1478175063" providerId="AD"/>
      </p:ext>
    </p:extLst>
  </p:cmAuthor>
  <p:cmAuthor id="3" name="Liliana Reyes" initials="LR [2]" lastIdx="16" clrIdx="2">
    <p:extLst>
      <p:ext uri="{19B8F6BF-5375-455C-9EA6-DF929625EA0E}">
        <p15:presenceInfo xmlns:p15="http://schemas.microsoft.com/office/powerpoint/2012/main" userId="S::lreyes@amexcap.com::9a119ab5-ac0f-4c18-82b5-974e57291b58" providerId="AD"/>
      </p:ext>
    </p:extLst>
  </p:cmAuthor>
  <p:cmAuthor id="4" name="Victor Ramírez" initials="VR" lastIdx="1" clrIdx="3">
    <p:extLst>
      <p:ext uri="{19B8F6BF-5375-455C-9EA6-DF929625EA0E}">
        <p15:presenceInfo xmlns:p15="http://schemas.microsoft.com/office/powerpoint/2012/main" userId="Victor Ramírez" providerId="None"/>
      </p:ext>
    </p:extLst>
  </p:cmAuthor>
  <p:cmAuthor id="5" name="Jessica Allison Jorge Sánchez" initials="JAJS" lastIdx="6" clrIdx="4">
    <p:extLst>
      <p:ext uri="{19B8F6BF-5375-455C-9EA6-DF929625EA0E}">
        <p15:presenceInfo xmlns:p15="http://schemas.microsoft.com/office/powerpoint/2012/main" userId="S::ajorge@amexcap.com::76817a83-659b-406e-8302-85efa1e1ca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A99E76"/>
    <a:srgbClr val="87C8D9"/>
    <a:srgbClr val="FFFFEB"/>
    <a:srgbClr val="FFF8E5"/>
    <a:srgbClr val="EFF1F5"/>
    <a:srgbClr val="4CEAF5"/>
    <a:srgbClr val="800080"/>
    <a:srgbClr val="00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3135" autoAdjust="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7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F9847F8-5429-4227-82DB-D98EABB6351E}" type="datetimeFigureOut">
              <a:rPr lang="es-MX" smtClean="0"/>
              <a:t>10/02/2021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78BD2B7-C654-4BE9-8791-8347293F6B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149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3777A-17EA-4A94-8FF1-E31730926F03}" type="datetimeFigureOut">
              <a:rPr lang="es-MX" smtClean="0"/>
              <a:t>10/02/2021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70DDF-8F7D-4808-9657-920670CBA5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1889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2B108-AA89-4AC1-BD6D-95CBA7EB2E61}" type="datetime1">
              <a:rPr lang="es-MX" smtClean="0"/>
              <a:t>10/02/2021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885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23DB-45A9-421C-99EA-7F52AC02A151}" type="datetime1">
              <a:rPr lang="es-MX" smtClean="0"/>
              <a:t>10/02/2021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434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01FD-5237-414A-8103-455D39A5060B}" type="datetime1">
              <a:rPr lang="es-MX" smtClean="0"/>
              <a:t>10/02/2021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967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19DF3-0DB5-4D72-9032-8AAEE7E65FF9}" type="datetime1">
              <a:rPr lang="es-MX" smtClean="0"/>
              <a:t>10/02/2021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66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A890-E602-4584-87F1-73E5D4883FF6}" type="datetime1">
              <a:rPr lang="es-MX" smtClean="0"/>
              <a:t>10/02/2021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06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7A18-F17E-4B19-B26F-C3E0FC400EA0}" type="datetime1">
              <a:rPr lang="es-MX" smtClean="0"/>
              <a:t>10/02/2021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824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12722-D54F-40EA-B697-2AEEEE52296D}" type="datetime1">
              <a:rPr lang="es-MX" smtClean="0"/>
              <a:t>10/02/2021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717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E30D-0FB7-46EF-AABF-A8857CD95203}" type="datetime1">
              <a:rPr lang="es-MX" smtClean="0"/>
              <a:t>10/02/2021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59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8567-C930-4C6E-AAA7-36BF7CC1EC58}" type="datetime1">
              <a:rPr lang="es-MX" smtClean="0"/>
              <a:t>10/02/2021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123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476B-C15C-49E0-BA03-4D6D7F271BA5}" type="datetime1">
              <a:rPr lang="es-MX" smtClean="0"/>
              <a:t>10/02/2021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24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1D22-8D01-43D8-86BB-6B1436237A1B}" type="datetime1">
              <a:rPr lang="es-MX" smtClean="0"/>
              <a:t>10/02/2021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789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EB">
                <a:alpha val="50000"/>
              </a:srgbClr>
            </a:gs>
            <a:gs pos="100000">
              <a:schemeClr val="accent1">
                <a:lumMod val="45000"/>
                <a:lumOff val="55000"/>
              </a:schemeClr>
            </a:gs>
            <a:gs pos="100000">
              <a:srgbClr val="FFFFEB"/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BDC7A-70C8-44A9-9256-DE772E3B5B67}" type="datetime1">
              <a:rPr lang="es-MX" smtClean="0"/>
              <a:t>10/02/2021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426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24D0145-50FC-AB4A-BC10-C11C92787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06" y="6158246"/>
            <a:ext cx="2270777" cy="548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CEBCC78-CF74-5042-84F2-1D0ED1AF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032" y="6432432"/>
            <a:ext cx="6067168" cy="155804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E71AB3D-BE57-884D-8696-213AE6E71176}"/>
              </a:ext>
            </a:extLst>
          </p:cNvPr>
          <p:cNvCxnSpPr>
            <a:cxnSpLocks/>
          </p:cNvCxnSpPr>
          <p:nvPr/>
        </p:nvCxnSpPr>
        <p:spPr>
          <a:xfrm>
            <a:off x="309716" y="3891979"/>
            <a:ext cx="1128251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C678F5-F30D-8743-8EBA-E6D0244AA7A6}"/>
              </a:ext>
            </a:extLst>
          </p:cNvPr>
          <p:cNvSpPr txBox="1"/>
          <p:nvPr/>
        </p:nvSpPr>
        <p:spPr>
          <a:xfrm>
            <a:off x="2993923" y="4016820"/>
            <a:ext cx="81580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400" b="1" dirty="0">
                <a:latin typeface="Helvetica" pitchFamily="2" charset="0"/>
              </a:rPr>
              <a:t>Comité de Infraestructura y Energía</a:t>
            </a:r>
          </a:p>
          <a:p>
            <a:pPr algn="r"/>
            <a:endParaRPr lang="es-MX" sz="2400" b="1" dirty="0">
              <a:latin typeface="Helvetica" pitchFamily="2" charset="0"/>
            </a:endParaRPr>
          </a:p>
          <a:p>
            <a:pPr algn="r"/>
            <a:r>
              <a:rPr lang="es-MX" sz="2400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Asociación Mexicana de Capital Privado, AMEXCAP</a:t>
            </a:r>
          </a:p>
          <a:p>
            <a:pPr algn="r"/>
            <a:endParaRPr lang="es-MX" sz="2400" dirty="0">
              <a:solidFill>
                <a:schemeClr val="bg2">
                  <a:lumMod val="75000"/>
                </a:schemeClr>
              </a:solidFill>
              <a:latin typeface="Helvetica" pitchFamily="2" charset="0"/>
            </a:endParaRPr>
          </a:p>
          <a:p>
            <a:pPr algn="r"/>
            <a:r>
              <a:rPr lang="es-MX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Sesión virtual. 16 de diciembre 2020</a:t>
            </a:r>
          </a:p>
          <a:p>
            <a:pPr algn="r"/>
            <a:endParaRPr lang="es-MX" sz="2400" dirty="0">
              <a:solidFill>
                <a:srgbClr val="C4C4C4"/>
              </a:solidFill>
              <a:latin typeface="Helvetica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4EB87B-202A-48F4-BC1F-87A85E724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64" y="313390"/>
            <a:ext cx="10044420" cy="334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338BB1F-099A-445B-8700-F059CA8AAB7C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995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AA99F89-3415-4DA6-826C-19E0B92E4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2</a:t>
            </a:fld>
            <a:endParaRPr lang="es-MX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C01B0BF-B2D8-412A-BF79-B6600C83A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60403"/>
              </p:ext>
            </p:extLst>
          </p:nvPr>
        </p:nvGraphicFramePr>
        <p:xfrm>
          <a:off x="177815" y="722071"/>
          <a:ext cx="11836369" cy="5641301"/>
        </p:xfrm>
        <a:graphic>
          <a:graphicData uri="http://schemas.openxmlformats.org/drawingml/2006/table">
            <a:tbl>
              <a:tblPr firstRow="1" firstCol="1" bandRow="1"/>
              <a:tblGrid>
                <a:gridCol w="2072880">
                  <a:extLst>
                    <a:ext uri="{9D8B030D-6E8A-4147-A177-3AD203B41FA5}">
                      <a16:colId xmlns:a16="http://schemas.microsoft.com/office/drawing/2014/main" val="854392175"/>
                    </a:ext>
                  </a:extLst>
                </a:gridCol>
                <a:gridCol w="5350552">
                  <a:extLst>
                    <a:ext uri="{9D8B030D-6E8A-4147-A177-3AD203B41FA5}">
                      <a16:colId xmlns:a16="http://schemas.microsoft.com/office/drawing/2014/main" val="1275125051"/>
                    </a:ext>
                  </a:extLst>
                </a:gridCol>
                <a:gridCol w="1742402">
                  <a:extLst>
                    <a:ext uri="{9D8B030D-6E8A-4147-A177-3AD203B41FA5}">
                      <a16:colId xmlns:a16="http://schemas.microsoft.com/office/drawing/2014/main" val="1089325719"/>
                    </a:ext>
                  </a:extLst>
                </a:gridCol>
                <a:gridCol w="1044458">
                  <a:extLst>
                    <a:ext uri="{9D8B030D-6E8A-4147-A177-3AD203B41FA5}">
                      <a16:colId xmlns:a16="http://schemas.microsoft.com/office/drawing/2014/main" val="3939660370"/>
                    </a:ext>
                  </a:extLst>
                </a:gridCol>
                <a:gridCol w="1626077">
                  <a:extLst>
                    <a:ext uri="{9D8B030D-6E8A-4147-A177-3AD203B41FA5}">
                      <a16:colId xmlns:a16="http://schemas.microsoft.com/office/drawing/2014/main" val="1372808319"/>
                    </a:ext>
                  </a:extLst>
                </a:gridCol>
              </a:tblGrid>
              <a:tr h="272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Tema</a:t>
                      </a:r>
                      <a:endParaRPr lang="es-ES" sz="1200" dirty="0">
                        <a:solidFill>
                          <a:schemeClr val="bg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Acciones</a:t>
                      </a:r>
                      <a:endParaRPr lang="es-ES" sz="120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Responsable</a:t>
                      </a:r>
                      <a:endParaRPr lang="es-ES" sz="120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Estatus</a:t>
                      </a:r>
                      <a:endParaRPr lang="es-ES" sz="120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1764" marR="21764" marT="62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Fecha de cumplimiento</a:t>
                      </a:r>
                      <a:endParaRPr lang="es-ES" sz="120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1764" marR="21764" marT="627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679753"/>
                  </a:ext>
                </a:extLst>
              </a:tr>
              <a:tr h="549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Estatus de Socios de Fondos de Infraestructura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 buscará a todos los fondos que se identificaron como ideales para sumarlos a la Asociación y mostrarles la alineación estratégica ( se anexa lista).  La idea es que los miembros del Comité ayuden con el contacto inicial.   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Equipo Ejecutivo y miembros del Comité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Noviembre 2020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520728"/>
                  </a:ext>
                </a:extLst>
              </a:tr>
              <a:tr h="956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Declaración para promover las inversiones responsables - FONADIN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Considerar incluir a Sergio Forte en la firma de la Declaración de Inversiones.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Equipo Ejecutivo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Cumplido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15 diciembre 2020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742866"/>
                  </a:ext>
                </a:extLst>
              </a:tr>
              <a:tr h="8257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Relación con organismos: Consejo Mexicano de Negocios (CMN)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Incorporar a Héctor Villarreal en las conversaciones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Héctor Villarreal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117050"/>
                  </a:ext>
                </a:extLst>
              </a:tr>
              <a:tr h="2729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Comité de ESG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Jonathan Davis se candidateo para participar en el Comité, se enviará convocatoria en cuanto se defina la siguiente fecha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Jonathan Davis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Por definir fecha de sesión de Comité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4364610"/>
                  </a:ext>
                </a:extLst>
              </a:tr>
              <a:tr h="549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Webinars</a:t>
                      </a: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sobre diferentes capítulos de infraestructura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 planteo poder realizar mensualmente o cada 6 semanas un </a:t>
                      </a:r>
                      <a:r>
                        <a:rPr lang="es-ES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webinar</a:t>
                      </a: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para plantear enseñanzas, habilidades y los beneficios a comunidades en proyectos de infraestructura, plantear mejores prácticas y mejores resultados.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Miembros del Comité de Infraestructura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20705"/>
                  </a:ext>
                </a:extLst>
              </a:tr>
              <a:tr h="411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Alineación Estratégica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 anexa la matriz de alineación estratégica para que los miembros del comité puedan revisarla y plantear algunos proyectos específicos a la estrategia para añadirlos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Miembros del Comité de Infraestructura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900295"/>
                  </a:ext>
                </a:extLst>
              </a:tr>
              <a:tr h="411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Sesiones de Comité de Infraestructura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La próxima sesión será el 16 de diciembre a las 11 am, se planteara un calendario de sesiones para 2021 cuyas reuniones sean tercer miércoles de cada mes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Equipo Ejecutivo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Cumplido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277899"/>
                  </a:ext>
                </a:extLst>
              </a:tr>
              <a:tr h="545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Llamadas con miembros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 tendrá una llamada aparte con Jose Antonio Aguilar de Vive Energía y Jose Luis Manzano de GBM para comentar sobre la alineación estratégica y demás proyectos de la Asociación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Equipo Ejecutivo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Vive Energía y GBM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 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21764" marR="21764" marT="62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48698"/>
                  </a:ext>
                </a:extLst>
              </a:tr>
            </a:tbl>
          </a:graphicData>
        </a:graphic>
      </p:graphicFrame>
      <p:cxnSp>
        <p:nvCxnSpPr>
          <p:cNvPr id="5" name="3 Conector recto">
            <a:extLst>
              <a:ext uri="{FF2B5EF4-FFF2-40B4-BE49-F238E27FC236}">
                <a16:creationId xmlns:a16="http://schemas.microsoft.com/office/drawing/2014/main" id="{ECE8D4A4-BBAB-47A5-BCEE-675B10E1EDB8}"/>
              </a:ext>
            </a:extLst>
          </p:cNvPr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제목 1">
            <a:extLst>
              <a:ext uri="{FF2B5EF4-FFF2-40B4-BE49-F238E27FC236}">
                <a16:creationId xmlns:a16="http://schemas.microsoft.com/office/drawing/2014/main" id="{2CA9846A-66E2-41D9-A781-B04A11FB271F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ES" altLang="en-US" sz="2800" b="1" dirty="0">
                <a:latin typeface="Helvetica" panose="020B0604020202030204" pitchFamily="34" charset="0"/>
              </a:rPr>
              <a:t>Seguimiento de acuerdos</a:t>
            </a:r>
            <a:endParaRPr lang="en-US" altLang="en-US" sz="2800" b="1" dirty="0">
              <a:solidFill>
                <a:srgbClr val="C00000"/>
              </a:solidFill>
              <a:latin typeface="Helvetica" panose="020B0604020202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62428EF-D558-4298-8611-0E5331557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73C1E9E7-B718-4439-8416-896A1D084176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21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5754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Declaración de inversiones responsables con BANOBRAS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Webinars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sobre diferentes capítulos del tema de infraestructura en diferentes sectores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Alineación Estratégica -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Overview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especifico para infraestructura y energía 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Estatus de Socios de Fondos de Infraestructura </a:t>
            </a:r>
          </a:p>
          <a:p>
            <a:pPr algn="just">
              <a:lnSpc>
                <a:spcPct val="300000"/>
              </a:lnSpc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V. </a:t>
            </a:r>
            <a:r>
              <a:rPr lang="es-E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Relación con organismos: Consejo Mexicano de Negocios (CMN)</a:t>
            </a:r>
          </a:p>
          <a:p>
            <a:pPr algn="just">
              <a:lnSpc>
                <a:spcPct val="300000"/>
              </a:lnSpc>
            </a:pPr>
            <a:r>
              <a:rPr lang="es-ES" dirty="0">
                <a:latin typeface="Helvetica" panose="020B0604020202020204" pitchFamily="34" charset="0"/>
                <a:cs typeface="Helvetica" panose="020B0604020202020204" pitchFamily="34" charset="0"/>
              </a:rPr>
              <a:t>VI. Reporte del evento en conjunto con la Embajada de Singapur – Código de Conducta </a:t>
            </a: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300000"/>
              </a:lnSpc>
            </a:pP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445540" y="1218895"/>
            <a:ext cx="9194290" cy="29586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1103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CD5F9B-5EBC-4C34-9693-EB2DD48A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4</a:t>
            </a:fld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5EFF12A-B624-499E-9222-88F2B3D0D7FB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8" name="3 Conector recto">
            <a:extLst>
              <a:ext uri="{FF2B5EF4-FFF2-40B4-BE49-F238E27FC236}">
                <a16:creationId xmlns:a16="http://schemas.microsoft.com/office/drawing/2014/main" id="{59B5FDC2-CD39-41EB-8071-209912C98996}"/>
              </a:ext>
            </a:extLst>
          </p:cNvPr>
          <p:cNvCxnSpPr/>
          <p:nvPr/>
        </p:nvCxnSpPr>
        <p:spPr>
          <a:xfrm>
            <a:off x="516000" y="902169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제목 1">
            <a:extLst>
              <a:ext uri="{FF2B5EF4-FFF2-40B4-BE49-F238E27FC236}">
                <a16:creationId xmlns:a16="http://schemas.microsoft.com/office/drawing/2014/main" id="{EA5C795C-342F-4BF9-9709-56E125F35B92}"/>
              </a:ext>
            </a:extLst>
          </p:cNvPr>
          <p:cNvSpPr txBox="1">
            <a:spLocks/>
          </p:cNvSpPr>
          <p:nvPr/>
        </p:nvSpPr>
        <p:spPr>
          <a:xfrm>
            <a:off x="271010" y="375795"/>
            <a:ext cx="119209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ES" altLang="en-US" sz="2800" b="1" dirty="0">
                <a:latin typeface="Helvetica" panose="020B0604020202030204" pitchFamily="34" charset="0"/>
              </a:rPr>
              <a:t>Declaración para promover las inversiones responsables - FONADIN</a:t>
            </a:r>
            <a:endParaRPr lang="en-US" altLang="en-US" sz="2800" b="1" dirty="0">
              <a:solidFill>
                <a:srgbClr val="C00000"/>
              </a:solidFill>
              <a:latin typeface="Helvetica" panose="020B0604020202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1EB9E6C-BE14-4415-80AA-73F2B2A1AB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329"/>
          <a:stretch/>
        </p:blipFill>
        <p:spPr>
          <a:xfrm>
            <a:off x="589396" y="970708"/>
            <a:ext cx="4956313" cy="311026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60B4B8E-DC57-4883-A8C5-07FE126624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20439" r="290"/>
          <a:stretch/>
        </p:blipFill>
        <p:spPr>
          <a:xfrm>
            <a:off x="6338178" y="950609"/>
            <a:ext cx="5264426" cy="315046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8CA249B-A6D1-4984-B882-83833C92BD21}"/>
              </a:ext>
            </a:extLst>
          </p:cNvPr>
          <p:cNvSpPr txBox="1"/>
          <p:nvPr/>
        </p:nvSpPr>
        <p:spPr>
          <a:xfrm>
            <a:off x="477404" y="4442785"/>
            <a:ext cx="10876396" cy="1893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Compromisos:</a:t>
            </a:r>
            <a:endParaRPr lang="es-ES" b="1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r>
              <a:rPr lang="es-MX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 </a:t>
            </a:r>
            <a:endParaRPr lang="es-ES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marR="31115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MX" i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Promover la efectiva integración de criterios ASG en los procesos de inversión de los Fondos de Inversión especializados en Proyectos de Infraestructura.</a:t>
            </a:r>
            <a:endParaRPr lang="es-ES" dirty="0">
              <a:solidFill>
                <a:srgbClr val="000000"/>
              </a:solidFill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342900" marR="31115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s-MX" i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Fomentar acciones y estrategias que faciliten la integración de los ASG en los Fondos de Inversión especializados en Proyectos de Infraestructura</a:t>
            </a:r>
            <a:endParaRPr lang="es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58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6585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Declaración de inversiones responsables con BANOBRAS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Webinars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sobre diferentes capítulos del tema de infraestructura en diferentes sectores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Alineación Estratégica -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Overview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especifico para infraestructura y energía 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Estatus de Socios de Fondos de Infraestructura </a:t>
            </a:r>
          </a:p>
          <a:p>
            <a:pPr algn="just">
              <a:lnSpc>
                <a:spcPct val="300000"/>
              </a:lnSpc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V. </a:t>
            </a:r>
            <a:r>
              <a:rPr lang="es-E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Relación con organismos: Consejo Mexicano de Negocios (CMN)</a:t>
            </a:r>
          </a:p>
          <a:p>
            <a:pPr algn="just">
              <a:lnSpc>
                <a:spcPct val="300000"/>
              </a:lnSpc>
            </a:pPr>
            <a:r>
              <a:rPr lang="es-ES" dirty="0">
                <a:latin typeface="Helvetica" panose="020B0604020202020204" pitchFamily="34" charset="0"/>
                <a:cs typeface="Helvetica" panose="020B0604020202020204" pitchFamily="34" charset="0"/>
              </a:rPr>
              <a:t>VI. Reporte del evento en conjunto con la Embajada de Singapur – Código de Conducta </a:t>
            </a: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300000"/>
              </a:lnSpc>
            </a:pP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300000"/>
              </a:lnSpc>
            </a:pP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445540" y="2067033"/>
            <a:ext cx="9453834" cy="318357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0495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CD5F9B-5EBC-4C34-9693-EB2DD48A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6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91F801-1618-48CB-B642-7F7256497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5EFF12A-B624-499E-9222-88F2B3D0D7FB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8" name="3 Conector recto">
            <a:extLst>
              <a:ext uri="{FF2B5EF4-FFF2-40B4-BE49-F238E27FC236}">
                <a16:creationId xmlns:a16="http://schemas.microsoft.com/office/drawing/2014/main" id="{59B5FDC2-CD39-41EB-8071-209912C98996}"/>
              </a:ext>
            </a:extLst>
          </p:cNvPr>
          <p:cNvCxnSpPr/>
          <p:nvPr/>
        </p:nvCxnSpPr>
        <p:spPr>
          <a:xfrm>
            <a:off x="516000" y="902169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제목 1">
            <a:extLst>
              <a:ext uri="{FF2B5EF4-FFF2-40B4-BE49-F238E27FC236}">
                <a16:creationId xmlns:a16="http://schemas.microsoft.com/office/drawing/2014/main" id="{EA5C795C-342F-4BF9-9709-56E125F35B92}"/>
              </a:ext>
            </a:extLst>
          </p:cNvPr>
          <p:cNvSpPr txBox="1">
            <a:spLocks/>
          </p:cNvSpPr>
          <p:nvPr/>
        </p:nvSpPr>
        <p:spPr>
          <a:xfrm>
            <a:off x="271010" y="375795"/>
            <a:ext cx="119209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000" b="1" dirty="0" err="1">
                <a:latin typeface="Helvetica" panose="020B0604020202030204" pitchFamily="34" charset="0"/>
              </a:rPr>
              <a:t>Webinars</a:t>
            </a:r>
            <a:r>
              <a:rPr lang="es-MX" altLang="en-US" sz="2000" b="1" dirty="0">
                <a:latin typeface="Helvetica" panose="020B0604020202030204" pitchFamily="34" charset="0"/>
              </a:rPr>
              <a:t> sobre diferentes capítulos del tema de infraestructura en diferentes sectores 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1B43D49-5849-4892-9429-8EC5A2407A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029234"/>
              </p:ext>
            </p:extLst>
          </p:nvPr>
        </p:nvGraphicFramePr>
        <p:xfrm>
          <a:off x="516000" y="1078508"/>
          <a:ext cx="3087757" cy="4713045"/>
        </p:xfrm>
        <a:graphic>
          <a:graphicData uri="http://schemas.openxmlformats.org/drawingml/2006/table">
            <a:tbl>
              <a:tblPr/>
              <a:tblGrid>
                <a:gridCol w="627201">
                  <a:extLst>
                    <a:ext uri="{9D8B030D-6E8A-4147-A177-3AD203B41FA5}">
                      <a16:colId xmlns:a16="http://schemas.microsoft.com/office/drawing/2014/main" val="2976468161"/>
                    </a:ext>
                  </a:extLst>
                </a:gridCol>
                <a:gridCol w="1045334">
                  <a:extLst>
                    <a:ext uri="{9D8B030D-6E8A-4147-A177-3AD203B41FA5}">
                      <a16:colId xmlns:a16="http://schemas.microsoft.com/office/drawing/2014/main" val="2038671541"/>
                    </a:ext>
                  </a:extLst>
                </a:gridCol>
                <a:gridCol w="1415222">
                  <a:extLst>
                    <a:ext uri="{9D8B030D-6E8A-4147-A177-3AD203B41FA5}">
                      <a16:colId xmlns:a16="http://schemas.microsoft.com/office/drawing/2014/main" val="2774674121"/>
                    </a:ext>
                  </a:extLst>
                </a:gridCol>
              </a:tblGrid>
              <a:tr h="31420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Sesiones Comité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89035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909693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16-dic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770593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19-ene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216322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17-feb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773111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17-mar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316233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21-abr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215242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19-may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8187121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16-jun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062512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21-jul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625773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18-ago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247860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22-sep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988232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20-oct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195401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17-nov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93203"/>
                  </a:ext>
                </a:extLst>
              </a:tr>
              <a:tr h="31420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15-dic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11:00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286945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8CE9F82D-375C-4B48-A0D1-AC3E28A47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009198"/>
              </p:ext>
            </p:extLst>
          </p:nvPr>
        </p:nvGraphicFramePr>
        <p:xfrm>
          <a:off x="4538869" y="1328561"/>
          <a:ext cx="6625843" cy="3314400"/>
        </p:xfrm>
        <a:graphic>
          <a:graphicData uri="http://schemas.openxmlformats.org/drawingml/2006/table">
            <a:tbl>
              <a:tblPr/>
              <a:tblGrid>
                <a:gridCol w="490751">
                  <a:extLst>
                    <a:ext uri="{9D8B030D-6E8A-4147-A177-3AD203B41FA5}">
                      <a16:colId xmlns:a16="http://schemas.microsoft.com/office/drawing/2014/main" val="126606434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02175330"/>
                    </a:ext>
                  </a:extLst>
                </a:gridCol>
                <a:gridCol w="1888014">
                  <a:extLst>
                    <a:ext uri="{9D8B030D-6E8A-4147-A177-3AD203B41FA5}">
                      <a16:colId xmlns:a16="http://schemas.microsoft.com/office/drawing/2014/main" val="1929517132"/>
                    </a:ext>
                  </a:extLst>
                </a:gridCol>
                <a:gridCol w="1749287">
                  <a:extLst>
                    <a:ext uri="{9D8B030D-6E8A-4147-A177-3AD203B41FA5}">
                      <a16:colId xmlns:a16="http://schemas.microsoft.com/office/drawing/2014/main" val="4261375219"/>
                    </a:ext>
                  </a:extLst>
                </a:gridCol>
                <a:gridCol w="1888191">
                  <a:extLst>
                    <a:ext uri="{9D8B030D-6E8A-4147-A177-3AD203B41FA5}">
                      <a16:colId xmlns:a16="http://schemas.microsoft.com/office/drawing/2014/main" val="1752737091"/>
                    </a:ext>
                  </a:extLst>
                </a:gridCol>
              </a:tblGrid>
              <a:tr h="4143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Webinars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291858"/>
                  </a:ext>
                </a:extLst>
              </a:tr>
              <a:tr h="4143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#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Ponente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Miembro del Comité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820895"/>
                  </a:ext>
                </a:extLst>
              </a:tr>
              <a:tr h="4143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18-dic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971539"/>
                  </a:ext>
                </a:extLst>
              </a:tr>
              <a:tr h="4143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05-feb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4594232"/>
                  </a:ext>
                </a:extLst>
              </a:tr>
              <a:tr h="4143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30-mar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82040"/>
                  </a:ext>
                </a:extLst>
              </a:tr>
              <a:tr h="4143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23-jun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4491597"/>
                  </a:ext>
                </a:extLst>
              </a:tr>
              <a:tr h="4143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03-sep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1190585"/>
                  </a:ext>
                </a:extLst>
              </a:tr>
              <a:tr h="4143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26-nov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610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786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5754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Declaración de inversiones responsables con BANOBRAS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Webinars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sobre diferentes capítulos del tema de infraestructura en diferentes sectores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Alineación Estratégica -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Overview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especifico para infraestructura y energía 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Estatus de Socios de Fondos de Infraestructura </a:t>
            </a:r>
          </a:p>
          <a:p>
            <a:pPr algn="just">
              <a:lnSpc>
                <a:spcPct val="300000"/>
              </a:lnSpc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V. </a:t>
            </a:r>
            <a:r>
              <a:rPr lang="es-E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Relación con organismos: Consejo Mexicano de Negocios (CMN)</a:t>
            </a:r>
          </a:p>
          <a:p>
            <a:pPr algn="just">
              <a:lnSpc>
                <a:spcPct val="300000"/>
              </a:lnSpc>
            </a:pPr>
            <a:r>
              <a:rPr lang="es-ES" dirty="0">
                <a:latin typeface="Helvetica" panose="020B0604020202020204" pitchFamily="34" charset="0"/>
                <a:cs typeface="Helvetica" panose="020B0604020202020204" pitchFamily="34" charset="0"/>
              </a:rPr>
              <a:t>VI. Reporte del evento en conjunto con la Embajada de Singapur – Código de Conducta </a:t>
            </a: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300000"/>
              </a:lnSpc>
            </a:pP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384354" y="2823949"/>
            <a:ext cx="9453834" cy="318357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5589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5754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Declaración de inversiones responsables con BANOBRAS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Webinars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sobre diferentes capítulos del tema de infraestructura en diferentes sectores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Alineación Estratégica -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Overview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especifico para infraestructura y energía 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Estatus de Socios de Fondos de Infraestructura </a:t>
            </a:r>
          </a:p>
          <a:p>
            <a:pPr algn="just">
              <a:lnSpc>
                <a:spcPct val="300000"/>
              </a:lnSpc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V. </a:t>
            </a:r>
            <a:r>
              <a:rPr lang="es-E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Relación con organismos: Consejo Mexicano de Negocios (CMN)</a:t>
            </a:r>
          </a:p>
          <a:p>
            <a:pPr algn="just">
              <a:lnSpc>
                <a:spcPct val="300000"/>
              </a:lnSpc>
            </a:pPr>
            <a:r>
              <a:rPr lang="es-ES" dirty="0">
                <a:latin typeface="Helvetica" panose="020B0604020202020204" pitchFamily="34" charset="0"/>
                <a:cs typeface="Helvetica" panose="020B0604020202020204" pitchFamily="34" charset="0"/>
              </a:rPr>
              <a:t>VI. Reporte del evento en conjunto con la Embajada de Singapur – Código de Conducta </a:t>
            </a: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300000"/>
              </a:lnSpc>
            </a:pP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384354" y="3711845"/>
            <a:ext cx="9453834" cy="318357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959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CD5F9B-5EBC-4C34-9693-EB2DD48A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9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91F801-1618-48CB-B642-7F7256497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232" y="6643573"/>
            <a:ext cx="6067168" cy="15580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5EFF12A-B624-499E-9222-88F2B3D0D7FB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8" name="3 Conector recto">
            <a:extLst>
              <a:ext uri="{FF2B5EF4-FFF2-40B4-BE49-F238E27FC236}">
                <a16:creationId xmlns:a16="http://schemas.microsoft.com/office/drawing/2014/main" id="{59B5FDC2-CD39-41EB-8071-209912C98996}"/>
              </a:ext>
            </a:extLst>
          </p:cNvPr>
          <p:cNvCxnSpPr/>
          <p:nvPr/>
        </p:nvCxnSpPr>
        <p:spPr>
          <a:xfrm>
            <a:off x="516000" y="902169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제목 1">
            <a:extLst>
              <a:ext uri="{FF2B5EF4-FFF2-40B4-BE49-F238E27FC236}">
                <a16:creationId xmlns:a16="http://schemas.microsoft.com/office/drawing/2014/main" id="{EA5C795C-342F-4BF9-9709-56E125F35B92}"/>
              </a:ext>
            </a:extLst>
          </p:cNvPr>
          <p:cNvSpPr txBox="1">
            <a:spLocks/>
          </p:cNvSpPr>
          <p:nvPr/>
        </p:nvSpPr>
        <p:spPr>
          <a:xfrm>
            <a:off x="516000" y="371029"/>
            <a:ext cx="1106640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ES" altLang="en-US" sz="2800" b="1" dirty="0">
                <a:latin typeface="Helvetica" panose="020B0604020202030204" pitchFamily="34" charset="0"/>
              </a:rPr>
              <a:t>Fondos de Infraestructura 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B8C3110-5D4B-4A8C-95CD-D244D0A0A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556527"/>
              </p:ext>
            </p:extLst>
          </p:nvPr>
        </p:nvGraphicFramePr>
        <p:xfrm>
          <a:off x="317217" y="1011880"/>
          <a:ext cx="11265183" cy="5320440"/>
        </p:xfrm>
        <a:graphic>
          <a:graphicData uri="http://schemas.openxmlformats.org/drawingml/2006/table">
            <a:tbl>
              <a:tblPr/>
              <a:tblGrid>
                <a:gridCol w="1538575">
                  <a:extLst>
                    <a:ext uri="{9D8B030D-6E8A-4147-A177-3AD203B41FA5}">
                      <a16:colId xmlns:a16="http://schemas.microsoft.com/office/drawing/2014/main" val="2243393932"/>
                    </a:ext>
                  </a:extLst>
                </a:gridCol>
                <a:gridCol w="3047512">
                  <a:extLst>
                    <a:ext uri="{9D8B030D-6E8A-4147-A177-3AD203B41FA5}">
                      <a16:colId xmlns:a16="http://schemas.microsoft.com/office/drawing/2014/main" val="4236743424"/>
                    </a:ext>
                  </a:extLst>
                </a:gridCol>
                <a:gridCol w="3133297">
                  <a:extLst>
                    <a:ext uri="{9D8B030D-6E8A-4147-A177-3AD203B41FA5}">
                      <a16:colId xmlns:a16="http://schemas.microsoft.com/office/drawing/2014/main" val="3714111793"/>
                    </a:ext>
                  </a:extLst>
                </a:gridCol>
                <a:gridCol w="3545799">
                  <a:extLst>
                    <a:ext uri="{9D8B030D-6E8A-4147-A177-3AD203B41FA5}">
                      <a16:colId xmlns:a16="http://schemas.microsoft.com/office/drawing/2014/main" val="3988840391"/>
                    </a:ext>
                  </a:extLst>
                </a:gridCol>
              </a:tblGrid>
              <a:tr h="452287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Miembro AMEXCAP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FONDO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Contacto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Estatus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742023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Blackrock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Juan Alberto Leautaud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004454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Macquarie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Jonathan Davis Arzac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05958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Thermion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energy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Hector Villareal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229758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GBM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Luis de Garay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Russ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874837"/>
                  </a:ext>
                </a:extLst>
              </a:tr>
              <a:tr h="298347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Si, 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Vive Energía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José Antonio Aguilar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216602"/>
                  </a:ext>
                </a:extLst>
              </a:tr>
              <a:tr h="37300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Si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Ainda</a:t>
                      </a:r>
                      <a:r>
                        <a:rPr lang="es-E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s-ES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Energia</a:t>
                      </a:r>
                      <a:r>
                        <a:rPr lang="es-E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 e Infraestructura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E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+mn-ea"/>
                          <a:cs typeface="Helvetica" panose="020B0604020202020204" pitchFamily="34" charset="0"/>
                        </a:rPr>
                        <a:t>Manuel Rodríguez Arregui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s-E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+mn-ea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746072"/>
                  </a:ext>
                </a:extLst>
              </a:tr>
              <a:tr h="3256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Actis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**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168653"/>
                  </a:ext>
                </a:extLst>
              </a:tr>
              <a:tr h="3256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Beel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Gerónimo 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Gtz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/Aniceto Huerta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*Hector Villarreal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386532"/>
                  </a:ext>
                </a:extLst>
              </a:tr>
              <a:tr h="3256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CKD Infraestructura Mexico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Eduardo Ramos de la Cajiga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* Juan Alberto 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499646"/>
                  </a:ext>
                </a:extLst>
              </a:tr>
              <a:tr h="3256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Hasta 2018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Mexico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Infraestructure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Partners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Mario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Budebo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*Hector Villarreal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00425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Actis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694027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Hasta 2019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Roadis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Carlos Redondo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745447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BALAM Fund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Allen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Sanginés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-Krause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929077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CDPQ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Alonso García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Tamés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*Jonathan Davis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598944"/>
                  </a:ext>
                </a:extLst>
              </a:tr>
              <a:tr h="230422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No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Riverstone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Energy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Pierre 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Lapeyre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s-MX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Jr</a:t>
                      </a:r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/ Germán Cueva (México)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Llamada 8 diciembre 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312651"/>
                  </a:ext>
                </a:extLst>
              </a:tr>
              <a:tr h="325600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Hasta 2018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Fondo Capital Infraestructura</a:t>
                      </a:r>
                    </a:p>
                  </a:txBody>
                  <a:tcPr marL="9406" marR="9406" marT="94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Eduardo Santoyo Vázquez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* Juan Alberto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282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739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5754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Declaración de inversiones responsables con BANOBRAS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Webinars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sobre diferentes capítulos del tema de infraestructura en diferentes sectores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Alineación Estratégica - </a:t>
            </a:r>
            <a:r>
              <a:rPr lang="es-MX" dirty="0" err="1">
                <a:latin typeface="Helvetica" panose="020B0604020202020204" pitchFamily="34" charset="0"/>
                <a:cs typeface="Helvetica" panose="020B0604020202020204" pitchFamily="34" charset="0"/>
              </a:rPr>
              <a:t>Overview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especifico para infraestructura y energía 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Estatus de Socios de Fondos de Infraestructura </a:t>
            </a:r>
          </a:p>
          <a:p>
            <a:pPr algn="just">
              <a:lnSpc>
                <a:spcPct val="300000"/>
              </a:lnSpc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V. </a:t>
            </a:r>
            <a:r>
              <a:rPr lang="es-ES" sz="1800" dirty="0"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Relación con organismos: Consejo Mexicano de Negocios (CMN)</a:t>
            </a:r>
          </a:p>
          <a:p>
            <a:pPr algn="just">
              <a:lnSpc>
                <a:spcPct val="300000"/>
              </a:lnSpc>
            </a:pPr>
            <a:r>
              <a:rPr lang="es-ES" dirty="0">
                <a:latin typeface="Helvetica" panose="020B0604020202020204" pitchFamily="34" charset="0"/>
                <a:cs typeface="Helvetica" panose="020B0604020202020204" pitchFamily="34" charset="0"/>
              </a:rPr>
              <a:t>VI. Reporte del evento en conjunto con la Embajada de Singapur – Código de Conducta </a:t>
            </a: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300000"/>
              </a:lnSpc>
            </a:pPr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384354" y="4467219"/>
            <a:ext cx="9453834" cy="318357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48151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BCD5F9B-5EBC-4C34-9693-EB2DD48A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11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91F801-1618-48CB-B642-7F7256497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232" y="6643573"/>
            <a:ext cx="6067168" cy="15580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5EFF12A-B624-499E-9222-88F2B3D0D7FB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8" name="3 Conector recto">
            <a:extLst>
              <a:ext uri="{FF2B5EF4-FFF2-40B4-BE49-F238E27FC236}">
                <a16:creationId xmlns:a16="http://schemas.microsoft.com/office/drawing/2014/main" id="{59B5FDC2-CD39-41EB-8071-209912C98996}"/>
              </a:ext>
            </a:extLst>
          </p:cNvPr>
          <p:cNvCxnSpPr/>
          <p:nvPr/>
        </p:nvCxnSpPr>
        <p:spPr>
          <a:xfrm>
            <a:off x="516000" y="902169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제목 1">
            <a:extLst>
              <a:ext uri="{FF2B5EF4-FFF2-40B4-BE49-F238E27FC236}">
                <a16:creationId xmlns:a16="http://schemas.microsoft.com/office/drawing/2014/main" id="{EA5C795C-342F-4BF9-9709-56E125F35B92}"/>
              </a:ext>
            </a:extLst>
          </p:cNvPr>
          <p:cNvSpPr txBox="1">
            <a:spLocks/>
          </p:cNvSpPr>
          <p:nvPr/>
        </p:nvSpPr>
        <p:spPr>
          <a:xfrm>
            <a:off x="516000" y="371029"/>
            <a:ext cx="1106640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400" b="1" dirty="0">
                <a:latin typeface="Helvetica" panose="020B0604020202030204" pitchFamily="34" charset="0"/>
              </a:rPr>
              <a:t>Relación con organismos: Consejo Mexicano de Negocios (CMN)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97E3155-BD74-47E8-95EF-C2A3B3AD9A85}"/>
              </a:ext>
            </a:extLst>
          </p:cNvPr>
          <p:cNvSpPr txBox="1"/>
          <p:nvPr/>
        </p:nvSpPr>
        <p:spPr>
          <a:xfrm>
            <a:off x="562382" y="1189393"/>
            <a:ext cx="10973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- Iniciativa de promoción de México en el mundo, para la promoción del país.</a:t>
            </a:r>
          </a:p>
          <a:p>
            <a:pPr algn="just"/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algn="just"/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- Plataforma para apoyar a MYPYMES y lo relativo a los trabajos que realizan en el sector infraestructura, con miras a potencialmente subir proyectos al pipeline</a:t>
            </a:r>
            <a:endParaRPr lang="es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84CFDDE-F5B0-45C8-ACA1-19D52C566928}"/>
              </a:ext>
            </a:extLst>
          </p:cNvPr>
          <p:cNvSpPr txBox="1"/>
          <p:nvPr/>
        </p:nvSpPr>
        <p:spPr>
          <a:xfrm>
            <a:off x="608765" y="2885484"/>
            <a:ext cx="109736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Evento: </a:t>
            </a:r>
            <a:r>
              <a:rPr lang="es-MX" b="1" dirty="0">
                <a:latin typeface="Helvetica" panose="020B0604020202020204" pitchFamily="34" charset="0"/>
                <a:cs typeface="Helvetica" panose="020B0604020202020204" pitchFamily="34" charset="0"/>
              </a:rPr>
              <a:t>“</a:t>
            </a:r>
            <a:r>
              <a:rPr lang="es-MX" sz="1800" b="1" dirty="0" err="1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Invest</a:t>
            </a:r>
            <a:r>
              <a:rPr lang="es-MX" sz="1800" b="1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in Mexico”</a:t>
            </a:r>
          </a:p>
          <a:p>
            <a:pPr algn="just"/>
            <a:endParaRPr lang="es-MX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Objetivo: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Posicionar al país como destino de inversión.</a:t>
            </a:r>
          </a:p>
          <a:p>
            <a:pPr algn="just"/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Público objetivo: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Inversionistas y empresarios internacionales</a:t>
            </a:r>
          </a:p>
          <a:p>
            <a:pPr algn="just"/>
            <a:endParaRPr lang="es-MX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Participantes/ aliados: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Consejo Mexicano de Negocios</a:t>
            </a:r>
          </a:p>
          <a:p>
            <a:pPr algn="just"/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102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42705</TotalTime>
  <Words>1037</Words>
  <Application>Microsoft Office PowerPoint</Application>
  <PresentationFormat>Panorámica</PresentationFormat>
  <Paragraphs>248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General de Programas de Emprendedores y Financiamiento  Tablero de Control</dc:title>
  <dc:creator>Maria Patricia Corona Garcia</dc:creator>
  <cp:lastModifiedBy>Jessica Allison Jorge Sánchez</cp:lastModifiedBy>
  <cp:revision>1399</cp:revision>
  <dcterms:modified xsi:type="dcterms:W3CDTF">2021-02-10T15:36:42Z</dcterms:modified>
</cp:coreProperties>
</file>