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bookmarkIdSeed="2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173" r:id="rId3"/>
    <p:sldId id="2379" r:id="rId4"/>
    <p:sldId id="2398" r:id="rId5"/>
    <p:sldId id="2391" r:id="rId6"/>
    <p:sldId id="2399" r:id="rId7"/>
    <p:sldId id="2462" r:id="rId8"/>
    <p:sldId id="2463" r:id="rId9"/>
    <p:sldId id="2402" r:id="rId10"/>
    <p:sldId id="2400" r:id="rId11"/>
    <p:sldId id="2395" r:id="rId12"/>
  </p:sldIdLst>
  <p:sldSz cx="12192000" cy="6858000"/>
  <p:notesSz cx="7023100" cy="93091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liana Reyes Castrejon" initials="LRC" lastIdx="3" clrIdx="0">
    <p:extLst>
      <p:ext uri="{19B8F6BF-5375-455C-9EA6-DF929625EA0E}">
        <p15:presenceInfo xmlns:p15="http://schemas.microsoft.com/office/powerpoint/2012/main" userId="S-1-5-21-586838802-3905140638-787700010-37405" providerId="AD"/>
      </p:ext>
    </p:extLst>
  </p:cmAuthor>
  <p:cmAuthor id="2" name="Liliana Reyes" initials="LR" lastIdx="2" clrIdx="1">
    <p:extLst>
      <p:ext uri="{19B8F6BF-5375-455C-9EA6-DF929625EA0E}">
        <p15:presenceInfo xmlns:p15="http://schemas.microsoft.com/office/powerpoint/2012/main" userId="S-1-12-1-2584844981-1276685327-1318565250-1478175063" providerId="AD"/>
      </p:ext>
    </p:extLst>
  </p:cmAuthor>
  <p:cmAuthor id="3" name="Liliana Reyes" initials="LR [2]" lastIdx="16" clrIdx="2">
    <p:extLst>
      <p:ext uri="{19B8F6BF-5375-455C-9EA6-DF929625EA0E}">
        <p15:presenceInfo xmlns:p15="http://schemas.microsoft.com/office/powerpoint/2012/main" userId="S::lreyes@amexcap.com::9a119ab5-ac0f-4c18-82b5-974e57291b58" providerId="AD"/>
      </p:ext>
    </p:extLst>
  </p:cmAuthor>
  <p:cmAuthor id="4" name="Victor Ramírez" initials="VR" lastIdx="1" clrIdx="3">
    <p:extLst>
      <p:ext uri="{19B8F6BF-5375-455C-9EA6-DF929625EA0E}">
        <p15:presenceInfo xmlns:p15="http://schemas.microsoft.com/office/powerpoint/2012/main" userId="Victor Ramírez" providerId="None"/>
      </p:ext>
    </p:extLst>
  </p:cmAuthor>
  <p:cmAuthor id="5" name="Jessica Allison Jorge Sánchez" initials="JAJS" lastIdx="6" clrIdx="4">
    <p:extLst>
      <p:ext uri="{19B8F6BF-5375-455C-9EA6-DF929625EA0E}">
        <p15:presenceInfo xmlns:p15="http://schemas.microsoft.com/office/powerpoint/2012/main" userId="S::ajorge@amexcap.com::76817a83-659b-406e-8302-85efa1e1caed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2424"/>
    <a:srgbClr val="FFFFEB"/>
    <a:srgbClr val="FFF8E5"/>
    <a:srgbClr val="EFF1F5"/>
    <a:srgbClr val="A99E76"/>
    <a:srgbClr val="87C8D9"/>
    <a:srgbClr val="4CEAF5"/>
    <a:srgbClr val="800080"/>
    <a:srgbClr val="009900"/>
    <a:srgbClr val="FF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Estilo temático 1 - Énfasis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08FB837D-C827-4EFA-A057-4D05807E0F7C}" styleName="Estilo temático 1 - Énfasis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8D230F3-CF80-4859-8CE7-A43EE81993B5}" styleName="Estilo claro 1 - Acento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75DCB02-9BB8-47FD-8907-85C794F793BA}" styleName="Estilo temático 1 - Énfasis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0A1B5D5-9B99-4C35-A422-299274C87663}" styleName="Estilo medio 1 - Énfasis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8B1032C-EA38-4F05-BA0D-38AFFFC7BED3}" styleName="Estilo claro 3 - Acento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799B23B-EC83-4686-B30A-512413B5E67A}" styleName="Estilo claro 3 - Acent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EC20E35-A176-4012-BC5E-935CFFF8708E}" styleName="Estilo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Estilo medio 1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Estilo medio 4 - Énfasis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8034E78-7F5D-4C2E-B375-FC64B27BC917}" styleName="Estilo oscuro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Acento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37CE84F3-28C3-443E-9E96-99CF82512B78}" styleName="Estilo oscuro 1 - Énfasis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A107856-5554-42FB-B03E-39F5DBC370BA}" styleName="Estilo medio 4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Estilo medio 4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22838BEF-8BB2-4498-84A7-C5851F593DF1}" styleName="Estilo medio 4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1E171933-4619-4E11-9A3F-F7608DF75F80}" styleName="Estilo medio 1 - Énfasis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FABFCF23-3B69-468F-B69F-88F6DE6A72F2}" styleName="Estilo medio 1 - Énfasis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DBED569-4797-4DF1-A0F4-6AAB3CD982D8}" styleName="Estilo claro 3 - Acento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75" autoAdjust="0"/>
    <p:restoredTop sz="93135" autoAdjust="0"/>
  </p:normalViewPr>
  <p:slideViewPr>
    <p:cSldViewPr snapToGrid="0">
      <p:cViewPr varScale="1">
        <p:scale>
          <a:sx n="72" d="100"/>
          <a:sy n="72" d="100"/>
        </p:scale>
        <p:origin x="576" y="66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74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978132" y="0"/>
            <a:ext cx="3043343" cy="467072"/>
          </a:xfrm>
          <a:prstGeom prst="rect">
            <a:avLst/>
          </a:prstGeom>
        </p:spPr>
        <p:txBody>
          <a:bodyPr vert="horz" lIns="93324" tIns="46662" rIns="93324" bIns="46662" rtlCol="0"/>
          <a:lstStyle>
            <a:lvl1pPr algn="r">
              <a:defRPr sz="1200"/>
            </a:lvl1pPr>
          </a:lstStyle>
          <a:p>
            <a:fld id="{0F9847F8-5429-4227-82DB-D98EABB6351E}" type="datetimeFigureOut">
              <a:rPr lang="es-MX" smtClean="0"/>
              <a:t>13/01/2021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978132" y="8842030"/>
            <a:ext cx="3043343" cy="467071"/>
          </a:xfrm>
          <a:prstGeom prst="rect">
            <a:avLst/>
          </a:prstGeom>
        </p:spPr>
        <p:txBody>
          <a:bodyPr vert="horz" lIns="93324" tIns="46662" rIns="93324" bIns="46662" rtlCol="0" anchor="b"/>
          <a:lstStyle>
            <a:lvl1pPr algn="r">
              <a:defRPr sz="1200"/>
            </a:lvl1pPr>
          </a:lstStyle>
          <a:p>
            <a:fld id="{778BD2B7-C654-4BE9-8791-8347293F6BF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0614968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D3777A-17EA-4A94-8FF1-E31730926F03}" type="datetimeFigureOut">
              <a:rPr lang="es-MX" smtClean="0"/>
              <a:t>13/01/2021</a:t>
            </a:fld>
            <a:endParaRPr lang="es-MX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9138" y="1163638"/>
            <a:ext cx="5584825" cy="31416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9925"/>
            <a:ext cx="5619750" cy="36655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370DDF-8F7D-4808-9657-920670CBA56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818896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85906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447282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8079086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7959097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370DDF-8F7D-4808-9657-920670CBA563}" type="slidenum">
              <a:rPr lang="es-MX" smtClean="0"/>
              <a:t>11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05133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E2B108-AA89-4AC1-BD6D-95CBA7EB2E61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0788585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623DB-45A9-421C-99EA-7F52AC02A151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343472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E601FD-5237-414A-8103-455D39A5060B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096743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19DF3-0DB5-4D72-9032-8AAEE7E65FF9}" type="datetime1">
              <a:rPr lang="es-MX" smtClean="0"/>
              <a:t>13/01/2021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66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43A890-E602-4584-87F1-73E5D4883FF6}" type="datetime1">
              <a:rPr lang="es-MX" smtClean="0"/>
              <a:t>13/01/2021</a:t>
            </a:fld>
            <a:endParaRPr lang="es-MX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26062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D7A18-F17E-4B19-B26F-C3E0FC400EA0}" type="datetime1">
              <a:rPr lang="es-MX" smtClean="0"/>
              <a:t>13/01/2021</a:t>
            </a:fld>
            <a:endParaRPr lang="es-MX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6982472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812722-D54F-40EA-B697-2AEEEE52296D}" type="datetime1">
              <a:rPr lang="es-MX" smtClean="0"/>
              <a:t>13/01/2021</a:t>
            </a:fld>
            <a:endParaRPr lang="es-MX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171712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E3E30D-0FB7-46EF-AABF-A8857CD95203}" type="datetime1">
              <a:rPr lang="es-MX" smtClean="0"/>
              <a:t>13/01/2021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86597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EC8567-C930-4C6E-AAA7-36BF7CC1EC58}" type="datetime1">
              <a:rPr lang="es-MX" smtClean="0"/>
              <a:t>13/01/2021</a:t>
            </a:fld>
            <a:endParaRPr lang="es-MX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612315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EF476B-C15C-49E0-BA03-4D6D7F271BA5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582426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11D22-8D01-43D8-86BB-6B1436237A1B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1678970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100000">
              <a:srgbClr val="FFFFEB">
                <a:alpha val="50000"/>
              </a:srgbClr>
            </a:gs>
            <a:gs pos="100000">
              <a:schemeClr val="accent1">
                <a:lumMod val="45000"/>
                <a:lumOff val="55000"/>
              </a:schemeClr>
            </a:gs>
            <a:gs pos="100000">
              <a:srgbClr val="FFFFEB"/>
            </a:gs>
            <a:gs pos="100000">
              <a:schemeClr val="accent1">
                <a:lumMod val="30000"/>
                <a:lumOff val="70000"/>
              </a:schemeClr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3BDC7A-70C8-44A9-9256-DE772E3B5B67}" type="datetime1">
              <a:rPr lang="es-MX" smtClean="0"/>
              <a:t>13/01/2021</a:t>
            </a:fld>
            <a:endParaRPr lang="es-MX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F686FC-A10B-49BA-A681-1D36D6934F89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42645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>
            <a:extLst>
              <a:ext uri="{FF2B5EF4-FFF2-40B4-BE49-F238E27FC236}">
                <a16:creationId xmlns:a16="http://schemas.microsoft.com/office/drawing/2014/main" id="{224D0145-50FC-AB4A-BC10-C11C927877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406" y="6158246"/>
            <a:ext cx="2270777" cy="5483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CEBCC78-CF74-5042-84F2-1D0ED1AFC55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0032" y="6432432"/>
            <a:ext cx="6067168" cy="155804"/>
          </a:xfrm>
          <a:prstGeom prst="rect">
            <a:avLst/>
          </a:prstGeom>
        </p:spPr>
      </p:pic>
      <p:cxnSp>
        <p:nvCxnSpPr>
          <p:cNvPr id="12" name="Conector recto 11">
            <a:extLst>
              <a:ext uri="{FF2B5EF4-FFF2-40B4-BE49-F238E27FC236}">
                <a16:creationId xmlns:a16="http://schemas.microsoft.com/office/drawing/2014/main" id="{5E71AB3D-BE57-884D-8696-213AE6E71176}"/>
              </a:ext>
            </a:extLst>
          </p:cNvPr>
          <p:cNvCxnSpPr>
            <a:cxnSpLocks/>
          </p:cNvCxnSpPr>
          <p:nvPr/>
        </p:nvCxnSpPr>
        <p:spPr>
          <a:xfrm>
            <a:off x="309716" y="3891979"/>
            <a:ext cx="11282516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uadroTexto 13">
            <a:extLst>
              <a:ext uri="{FF2B5EF4-FFF2-40B4-BE49-F238E27FC236}">
                <a16:creationId xmlns:a16="http://schemas.microsoft.com/office/drawing/2014/main" id="{A0C678F5-F30D-8743-8EBA-E6D0244AA7A6}"/>
              </a:ext>
            </a:extLst>
          </p:cNvPr>
          <p:cNvSpPr txBox="1"/>
          <p:nvPr/>
        </p:nvSpPr>
        <p:spPr>
          <a:xfrm>
            <a:off x="2993923" y="4016820"/>
            <a:ext cx="815804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MX" sz="2400" b="1" u="sng" dirty="0">
                <a:latin typeface="Helvetica" pitchFamily="2" charset="0"/>
              </a:rPr>
              <a:t>Comité de Promoción y Difusión</a:t>
            </a:r>
          </a:p>
          <a:p>
            <a:pPr algn="r"/>
            <a:endParaRPr lang="es-MX" sz="2400" b="1" dirty="0">
              <a:latin typeface="Helvetica" pitchFamily="2" charset="0"/>
            </a:endParaRPr>
          </a:p>
          <a:p>
            <a:pPr algn="r"/>
            <a:r>
              <a:rPr lang="es-MX" sz="2400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Asociación Mexicana de Capital Privado, AMEXCAP</a:t>
            </a:r>
          </a:p>
          <a:p>
            <a:pPr algn="r"/>
            <a:endParaRPr lang="es-MX" sz="2400" dirty="0">
              <a:solidFill>
                <a:schemeClr val="bg2">
                  <a:lumMod val="75000"/>
                </a:schemeClr>
              </a:solidFill>
              <a:latin typeface="Helvetica" pitchFamily="2" charset="0"/>
            </a:endParaRPr>
          </a:p>
          <a:p>
            <a:pPr algn="r"/>
            <a:r>
              <a:rPr lang="es-MX" dirty="0">
                <a:solidFill>
                  <a:schemeClr val="bg2">
                    <a:lumMod val="75000"/>
                  </a:schemeClr>
                </a:solidFill>
                <a:latin typeface="Helvetica" pitchFamily="2" charset="0"/>
              </a:rPr>
              <a:t>Sesión virtual. 14 enero 2021</a:t>
            </a:r>
          </a:p>
          <a:p>
            <a:pPr algn="r"/>
            <a:endParaRPr lang="es-MX" sz="2400" dirty="0">
              <a:solidFill>
                <a:srgbClr val="C4C4C4"/>
              </a:solidFill>
              <a:latin typeface="Helvetica" pitchFamily="2" charset="0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C84EB87B-202A-48F4-BC1F-87A85E7247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8764" y="313390"/>
            <a:ext cx="10044420" cy="33481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0338BB1F-099A-445B-8700-F059CA8AAB7C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9299558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364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Seguimiento de acuerdos de la sesión pasada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Resultados mesa con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LP’s</a:t>
            </a: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 de Singapur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 2021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Cumbre Virtual de Capital Privado 2021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endParaRPr lang="es-MX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516000" y="1159107"/>
            <a:ext cx="9194290" cy="29586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0110310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3 Conector recto">
            <a:extLst>
              <a:ext uri="{FF2B5EF4-FFF2-40B4-BE49-F238E27FC236}">
                <a16:creationId xmlns:a16="http://schemas.microsoft.com/office/drawing/2014/main" id="{22FE87AE-151B-4832-ADD7-7B17F2298CED}"/>
              </a:ext>
            </a:extLst>
          </p:cNvPr>
          <p:cNvCxnSpPr/>
          <p:nvPr/>
        </p:nvCxnSpPr>
        <p:spPr>
          <a:xfrm>
            <a:off x="513674" y="800732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n 5">
            <a:extLst>
              <a:ext uri="{FF2B5EF4-FFF2-40B4-BE49-F238E27FC236}">
                <a16:creationId xmlns:a16="http://schemas.microsoft.com/office/drawing/2014/main" id="{FA5938FE-5F3E-4FF2-A3EF-31AB584D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744" y="260860"/>
            <a:ext cx="1999963" cy="482973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273995-C908-4421-8EBB-DC58490C2697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F3AAAF6-B817-47D9-91FC-7A6766033123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Seguimiento de acuerdos de la sesión pasada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5AA77AC3-6D67-4B79-ACD6-DEE186D9E4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64115590"/>
              </p:ext>
            </p:extLst>
          </p:nvPr>
        </p:nvGraphicFramePr>
        <p:xfrm>
          <a:off x="180296" y="961916"/>
          <a:ext cx="11493378" cy="5761884"/>
        </p:xfrm>
        <a:graphic>
          <a:graphicData uri="http://schemas.openxmlformats.org/drawingml/2006/table">
            <a:tbl>
              <a:tblPr firstRow="1" firstCol="1" bandRow="1"/>
              <a:tblGrid>
                <a:gridCol w="2877681">
                  <a:extLst>
                    <a:ext uri="{9D8B030D-6E8A-4147-A177-3AD203B41FA5}">
                      <a16:colId xmlns:a16="http://schemas.microsoft.com/office/drawing/2014/main" val="4272789728"/>
                    </a:ext>
                  </a:extLst>
                </a:gridCol>
                <a:gridCol w="7079936">
                  <a:extLst>
                    <a:ext uri="{9D8B030D-6E8A-4147-A177-3AD203B41FA5}">
                      <a16:colId xmlns:a16="http://schemas.microsoft.com/office/drawing/2014/main" val="3061417911"/>
                    </a:ext>
                  </a:extLst>
                </a:gridCol>
                <a:gridCol w="1535761">
                  <a:extLst>
                    <a:ext uri="{9D8B030D-6E8A-4147-A177-3AD203B41FA5}">
                      <a16:colId xmlns:a16="http://schemas.microsoft.com/office/drawing/2014/main" val="3731546172"/>
                    </a:ext>
                  </a:extLst>
                </a:gridCol>
              </a:tblGrid>
              <a:tr h="33062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chemeClr val="bg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Tema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Acciones</a:t>
                      </a:r>
                      <a:endParaRPr lang="es-ES" sz="120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rgbClr val="FFFFFF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Estatus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5580640"/>
                  </a:ext>
                </a:extLst>
              </a:tr>
              <a:tr h="827308">
                <a:tc rowSpan="2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Subcomité de estructurados – AMAFORE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presentará el Código de Ética de manera que pueda ser una medida de </a:t>
                      </a: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fast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</a:t>
                      </a: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track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a las medidas de reputación.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Asimismo se creará una guía de buenas prácticas (</a:t>
                      </a: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tropicalizar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 las buenas practicas de ILPA) y compartir casos que puedan ser controversiales.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rgbClr val="00B05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Sesión con el Subcomité el viernes 15 de enero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245346"/>
                  </a:ext>
                </a:extLst>
              </a:tr>
              <a:tr h="661200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Asimismo, crear una pequeña tabla de Afores que si están abiertas a recibir oportunidades de inversión, fondos en directo etc. y quien de su equipo es la persona indicada para enviar la oportunidad de inversión.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445489"/>
                  </a:ext>
                </a:extLst>
              </a:tr>
              <a:tr h="6025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Regionalización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Identificar que autoridad gubernamental lleva la relación con algunas multilaterales (IFC, IDB, CAF </a:t>
                      </a:r>
                      <a:r>
                        <a:rPr lang="es-ES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etc</a:t>
                      </a: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) para intentar abrir canales.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6278786"/>
                  </a:ext>
                </a:extLst>
              </a:tr>
              <a:tr h="497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Promoción del país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Poder plantear trabajar con organizaciones o embajadas algún evento promocional del país 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0756309"/>
                  </a:ext>
                </a:extLst>
              </a:tr>
              <a:tr h="66120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Incentivar relaciones con otras asociaciones de </a:t>
                      </a:r>
                      <a:r>
                        <a:rPr lang="es-MX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Latam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Buscar poder relacionarse con otras organizaciones regionales donde se puedan organizar mesas redondas con algunos otros fondos de otras estrategias atendiendo temas de regionalización e intercambio de prácticas 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759315"/>
                  </a:ext>
                </a:extLst>
              </a:tr>
              <a:tr h="497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Estudio sobre riesgo cambiario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Poder explorar hacerlo con alguna de las Big4, algún baquero de inversión etc. Se requiere a alguno de los miembros del comité pueda explorar la posibilidad 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En proceso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45252"/>
                  </a:ext>
                </a:extLst>
              </a:tr>
              <a:tr h="1111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Mesa de </a:t>
                      </a:r>
                      <a:r>
                        <a:rPr lang="es-MX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LP’s</a:t>
                      </a: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con Singapur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Se comentó sobre la logística de mesa de </a:t>
                      </a:r>
                      <a:r>
                        <a:rPr lang="es-MX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LP’s</a:t>
                      </a: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 con Singapur para que pueda sesionarse el lunes 14 de diciembre a las 7 pm 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Y si alguno tiene algún contacto de fondos de Singapur, puedan contactarlos para sumarse e igualmente se invitara a fondos de VC y </a:t>
                      </a:r>
                      <a:r>
                        <a:rPr lang="es-MX" sz="1200" dirty="0" err="1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Growth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rgbClr val="00B050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Concluido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7044807"/>
                  </a:ext>
                </a:extLst>
              </a:tr>
              <a:tr h="49758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Definir los proyectos para 2021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MX" sz="1200" dirty="0"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Poder priorizar los proyectos y eventos que buscamos impulsar para poder definir tiempo y dinero</a:t>
                      </a:r>
                      <a:endParaRPr lang="es-ES" sz="1200" dirty="0">
                        <a:effectLst/>
                        <a:latin typeface="Helvetica" panose="020B0604020202020204" pitchFamily="34" charset="0"/>
                        <a:ea typeface="Calibri" panose="020F0502020204030204" pitchFamily="34" charset="0"/>
                        <a:cs typeface="Helvetica" panose="020B0604020202020204" pitchFamily="34" charset="0"/>
                      </a:endParaRP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1000"/>
                        </a:spcAft>
                      </a:pPr>
                      <a:r>
                        <a:rPr lang="es-ES" sz="1200" dirty="0">
                          <a:solidFill>
                            <a:schemeClr val="tx1"/>
                          </a:solidFill>
                          <a:effectLst/>
                          <a:latin typeface="Helvetica" panose="020B0604020202020204" pitchFamily="34" charset="0"/>
                          <a:ea typeface="Calibri" panose="020F0502020204030204" pitchFamily="34" charset="0"/>
                          <a:cs typeface="Helvetica" panose="020B0604020202020204" pitchFamily="34" charset="0"/>
                        </a:rPr>
                        <a:t>Definir mes de enero </a:t>
                      </a:r>
                    </a:p>
                  </a:txBody>
                  <a:tcPr marL="23886" marR="23886" marT="68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3212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693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364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Seguimiento de acuerdos de la sesión pasada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Resultados mesa con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LP’s</a:t>
            </a: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 de Singapur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Cumbre Virtual de Capital Privado 2021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endParaRPr lang="es-MX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445540" y="1887977"/>
            <a:ext cx="9194290" cy="29586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1276922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3 Conector recto">
            <a:extLst>
              <a:ext uri="{FF2B5EF4-FFF2-40B4-BE49-F238E27FC236}">
                <a16:creationId xmlns:a16="http://schemas.microsoft.com/office/drawing/2014/main" id="{22FE87AE-151B-4832-ADD7-7B17F2298CED}"/>
              </a:ext>
            </a:extLst>
          </p:cNvPr>
          <p:cNvCxnSpPr/>
          <p:nvPr/>
        </p:nvCxnSpPr>
        <p:spPr>
          <a:xfrm>
            <a:off x="513674" y="800732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n 5">
            <a:extLst>
              <a:ext uri="{FF2B5EF4-FFF2-40B4-BE49-F238E27FC236}">
                <a16:creationId xmlns:a16="http://schemas.microsoft.com/office/drawing/2014/main" id="{FA5938FE-5F3E-4FF2-A3EF-31AB584D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744" y="260860"/>
            <a:ext cx="1999963" cy="4829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8596AF-8451-4FA4-981E-F93A8CEF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45" y="6642777"/>
            <a:ext cx="6067168" cy="1558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273995-C908-4421-8EBB-DC58490C2697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F3AAAF6-B817-47D9-91FC-7A6766033123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Resultados mesas con </a:t>
            </a:r>
            <a:r>
              <a:rPr lang="es-MX" b="1" dirty="0" err="1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LP’s</a:t>
            </a: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 de Singapur 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391298AB-04E8-46BE-A783-433A3070E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11348"/>
            <a:ext cx="10515600" cy="5065615"/>
          </a:xfrm>
        </p:spPr>
        <p:txBody>
          <a:bodyPr>
            <a:normAutofit/>
          </a:bodyPr>
          <a:lstStyle/>
          <a:p>
            <a:r>
              <a:rPr lang="es-MX" sz="2300" dirty="0">
                <a:latin typeface="Helvetica" panose="020B0604020202020204" pitchFamily="34" charset="0"/>
                <a:cs typeface="Helvetica" panose="020B0604020202020204" pitchFamily="34" charset="0"/>
              </a:rPr>
              <a:t>Asistencia total: </a:t>
            </a:r>
            <a:r>
              <a:rPr lang="es-MX" sz="2300" b="1" dirty="0">
                <a:latin typeface="Helvetica" panose="020B0604020202020204" pitchFamily="34" charset="0"/>
                <a:cs typeface="Helvetica" panose="020B0604020202020204" pitchFamily="34" charset="0"/>
              </a:rPr>
              <a:t>84 personas</a:t>
            </a:r>
          </a:p>
          <a:p>
            <a:pPr marL="0" indent="0">
              <a:buNone/>
            </a:pPr>
            <a:endParaRPr lang="es-MX" sz="23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MX" sz="23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MX" sz="23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MX" sz="2300" b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0" indent="0">
              <a:buNone/>
            </a:pPr>
            <a:endParaRPr lang="es-MX" sz="23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endParaRPr lang="es-MX" dirty="0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B746C25C-E16A-424C-8AC6-7ACFD9FD52F0}"/>
              </a:ext>
            </a:extLst>
          </p:cNvPr>
          <p:cNvSpPr txBox="1"/>
          <p:nvPr/>
        </p:nvSpPr>
        <p:spPr>
          <a:xfrm>
            <a:off x="8797276" y="1557226"/>
            <a:ext cx="2463759" cy="1508105"/>
          </a:xfrm>
          <a:prstGeom prst="rect">
            <a:avLst/>
          </a:prstGeom>
          <a:noFill/>
          <a:ln w="22225">
            <a:solidFill>
              <a:srgbClr val="00B050"/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sz="2000" u="sng" dirty="0"/>
              <a:t>MX</a:t>
            </a:r>
          </a:p>
          <a:p>
            <a:endParaRPr lang="es-MX" dirty="0"/>
          </a:p>
          <a:p>
            <a:r>
              <a:rPr lang="es-MX" sz="1800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GPs</a:t>
            </a:r>
            <a:r>
              <a:rPr lang="es-MX" sz="1800" b="0" dirty="0">
                <a:latin typeface="Helvetica" panose="020B0604020202020204" pitchFamily="34" charset="0"/>
                <a:cs typeface="Helvetica" panose="020B0604020202020204" pitchFamily="34" charset="0"/>
              </a:rPr>
              <a:t> Mexicanos: </a:t>
            </a:r>
            <a:r>
              <a:rPr lang="es-MX" sz="1800" dirty="0">
                <a:latin typeface="Helvetica" panose="020B0604020202020204" pitchFamily="34" charset="0"/>
                <a:cs typeface="Helvetica" panose="020B0604020202020204" pitchFamily="34" charset="0"/>
              </a:rPr>
              <a:t>53 asistentes</a:t>
            </a:r>
          </a:p>
          <a:p>
            <a:endParaRPr lang="es-MX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AD2BA5BE-D0B0-4A7F-B422-327F19B669D4}"/>
              </a:ext>
            </a:extLst>
          </p:cNvPr>
          <p:cNvSpPr txBox="1"/>
          <p:nvPr/>
        </p:nvSpPr>
        <p:spPr>
          <a:xfrm>
            <a:off x="1076641" y="1560315"/>
            <a:ext cx="3207077" cy="206210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sz="2000" u="sng" dirty="0"/>
              <a:t>SG</a:t>
            </a:r>
          </a:p>
          <a:p>
            <a:endParaRPr lang="es-ES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Singapur: </a:t>
            </a:r>
            <a:r>
              <a:rPr lang="es-MX" dirty="0">
                <a:latin typeface="Helvetica" panose="020B0604020202020204" pitchFamily="34" charset="0"/>
                <a:cs typeface="Helvetica" panose="020B0604020202020204" pitchFamily="34" charset="0"/>
              </a:rPr>
              <a:t>27 asistentes</a:t>
            </a:r>
          </a:p>
          <a:p>
            <a:pPr algn="l"/>
            <a:endParaRPr lang="es-MX" b="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algn="l"/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      </a:t>
            </a:r>
            <a:r>
              <a:rPr lang="es-MX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: 6</a:t>
            </a:r>
          </a:p>
          <a:p>
            <a:pPr algn="l"/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      </a:t>
            </a:r>
            <a:r>
              <a:rPr lang="es-MX" b="0" dirty="0" err="1">
                <a:latin typeface="Helvetica" panose="020B0604020202020204" pitchFamily="34" charset="0"/>
                <a:cs typeface="Helvetica" panose="020B0604020202020204" pitchFamily="34" charset="0"/>
              </a:rPr>
              <a:t>GP’s</a:t>
            </a:r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: 12</a:t>
            </a:r>
          </a:p>
          <a:p>
            <a:pPr algn="l"/>
            <a:r>
              <a:rPr lang="es-MX" b="0" dirty="0">
                <a:latin typeface="Helvetica" panose="020B0604020202020204" pitchFamily="34" charset="0"/>
                <a:cs typeface="Helvetica" panose="020B0604020202020204" pitchFamily="34" charset="0"/>
              </a:rPr>
              <a:t>      Empresas: 9</a:t>
            </a:r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87E5C1A0-FD89-46E8-8CFD-B6798FCD73FC}"/>
              </a:ext>
            </a:extLst>
          </p:cNvPr>
          <p:cNvSpPr txBox="1"/>
          <p:nvPr/>
        </p:nvSpPr>
        <p:spPr>
          <a:xfrm>
            <a:off x="1105108" y="3803374"/>
            <a:ext cx="2512736" cy="258532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 err="1"/>
              <a:t>LPs</a:t>
            </a:r>
            <a:r>
              <a:rPr lang="es-ES" dirty="0"/>
              <a:t>: 6</a:t>
            </a:r>
          </a:p>
          <a:p>
            <a:endParaRPr lang="es-MX" dirty="0"/>
          </a:p>
          <a:p>
            <a:pPr algn="l"/>
            <a:r>
              <a:rPr lang="es-MX" sz="1800" b="0" i="1" dirty="0"/>
              <a:t>HP </a:t>
            </a:r>
            <a:r>
              <a:rPr lang="es-MX" sz="1800" b="0" i="1" dirty="0" err="1"/>
              <a:t>Wealth</a:t>
            </a:r>
            <a:r>
              <a:rPr lang="es-MX" sz="1800" b="0" i="1" dirty="0"/>
              <a:t> Management</a:t>
            </a:r>
          </a:p>
          <a:p>
            <a:pPr algn="l"/>
            <a:r>
              <a:rPr lang="es-MX" sz="1800" b="0" i="1" dirty="0"/>
              <a:t>GIC</a:t>
            </a:r>
          </a:p>
          <a:p>
            <a:pPr algn="l"/>
            <a:r>
              <a:rPr lang="es-MX" sz="1800" b="0" i="1" dirty="0"/>
              <a:t>Bank </a:t>
            </a:r>
            <a:r>
              <a:rPr lang="es-MX" sz="1800" b="0" i="1" dirty="0" err="1"/>
              <a:t>of</a:t>
            </a:r>
            <a:r>
              <a:rPr lang="es-MX" sz="1800" b="0" i="1" dirty="0"/>
              <a:t> </a:t>
            </a:r>
            <a:r>
              <a:rPr lang="es-MX" sz="1800" b="0" i="1" dirty="0" err="1"/>
              <a:t>Singapore</a:t>
            </a:r>
            <a:endParaRPr lang="es-MX" sz="1800" b="0" i="1" dirty="0"/>
          </a:p>
          <a:p>
            <a:pPr algn="l"/>
            <a:r>
              <a:rPr lang="es-MX" sz="1800" b="0" i="1" dirty="0"/>
              <a:t>BBVA</a:t>
            </a:r>
          </a:p>
          <a:p>
            <a:pPr algn="l"/>
            <a:r>
              <a:rPr lang="es-MX" sz="1800" b="0" i="1" dirty="0"/>
              <a:t>Scotiabank</a:t>
            </a:r>
          </a:p>
          <a:p>
            <a:pPr algn="l"/>
            <a:r>
              <a:rPr lang="es-MX" sz="1800" b="0" i="1" dirty="0" err="1"/>
              <a:t>Razer</a:t>
            </a:r>
            <a:r>
              <a:rPr lang="es-MX" sz="1800" b="0" i="1" dirty="0"/>
              <a:t> Fintech</a:t>
            </a:r>
          </a:p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3EF44AE7-5120-4EE6-BEFD-3A88C3A0A846}"/>
              </a:ext>
            </a:extLst>
          </p:cNvPr>
          <p:cNvSpPr txBox="1"/>
          <p:nvPr/>
        </p:nvSpPr>
        <p:spPr>
          <a:xfrm>
            <a:off x="4510117" y="1558554"/>
            <a:ext cx="3472348" cy="2031325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/>
              <a:t>Empresas y Firmas de asesoría: 9</a:t>
            </a:r>
          </a:p>
          <a:p>
            <a:pPr algn="l"/>
            <a:r>
              <a:rPr lang="es-MX" sz="1800" b="0" i="1" dirty="0"/>
              <a:t>SEA </a:t>
            </a:r>
            <a:r>
              <a:rPr lang="es-MX" sz="1800" b="0" i="1" dirty="0" err="1"/>
              <a:t>Group</a:t>
            </a:r>
            <a:endParaRPr lang="es-MX" sz="1800" b="0" i="1" dirty="0"/>
          </a:p>
          <a:p>
            <a:pPr algn="l"/>
            <a:r>
              <a:rPr lang="es-MX" b="0" i="1" dirty="0" err="1"/>
              <a:t>Sinco</a:t>
            </a:r>
            <a:r>
              <a:rPr lang="es-MX" b="0" i="1" dirty="0"/>
              <a:t> Technologies</a:t>
            </a:r>
          </a:p>
          <a:p>
            <a:pPr algn="l"/>
            <a:r>
              <a:rPr lang="es-MX" sz="1800" b="0" i="1" dirty="0" err="1"/>
              <a:t>Trafigura</a:t>
            </a:r>
            <a:r>
              <a:rPr lang="es-MX" sz="1800" b="0" i="1" dirty="0"/>
              <a:t> PTE LTD</a:t>
            </a:r>
          </a:p>
          <a:p>
            <a:pPr algn="l"/>
            <a:r>
              <a:rPr lang="es-MX" b="0" i="1" dirty="0"/>
              <a:t>KPMG</a:t>
            </a:r>
            <a:endParaRPr lang="es-MX" sz="1800" b="0" i="1" dirty="0"/>
          </a:p>
          <a:p>
            <a:pPr algn="l"/>
            <a:r>
              <a:rPr lang="es-MX" b="0" i="1" dirty="0" err="1"/>
              <a:t>Rejah</a:t>
            </a:r>
            <a:r>
              <a:rPr lang="es-MX" b="0" i="1" dirty="0"/>
              <a:t> &amp; Tann </a:t>
            </a:r>
            <a:r>
              <a:rPr lang="es-MX" b="0" i="1" dirty="0" err="1"/>
              <a:t>Singapore</a:t>
            </a:r>
            <a:r>
              <a:rPr lang="es-MX" b="0" i="1" dirty="0"/>
              <a:t> LLP</a:t>
            </a:r>
          </a:p>
          <a:p>
            <a:pPr algn="l"/>
            <a:r>
              <a:rPr lang="es-MX" b="0" i="1" dirty="0" err="1"/>
              <a:t>Hoidi</a:t>
            </a:r>
            <a:r>
              <a:rPr lang="es-MX" b="0" i="1" dirty="0"/>
              <a:t> International PTE LTD</a:t>
            </a:r>
            <a:endParaRPr lang="es-MX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C2357083-7751-4E8A-8640-5334F9D1A0FE}"/>
              </a:ext>
            </a:extLst>
          </p:cNvPr>
          <p:cNvSpPr txBox="1"/>
          <p:nvPr/>
        </p:nvSpPr>
        <p:spPr>
          <a:xfrm>
            <a:off x="9056438" y="3803374"/>
            <a:ext cx="1945433" cy="2031325"/>
          </a:xfrm>
          <a:prstGeom prst="rect">
            <a:avLst/>
          </a:prstGeom>
          <a:noFill/>
          <a:ln w="22225">
            <a:solidFill>
              <a:schemeClr val="accent2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MX" dirty="0"/>
              <a:t>Otros: 4 </a:t>
            </a:r>
            <a:endParaRPr lang="es-MX" b="0" dirty="0"/>
          </a:p>
          <a:p>
            <a:endParaRPr lang="es-MX" b="0" dirty="0"/>
          </a:p>
          <a:p>
            <a:r>
              <a:rPr lang="es-MX" b="0" dirty="0"/>
              <a:t>Embajada de México en Singapur y Enterprise Singapur</a:t>
            </a:r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381304C7-DC70-4728-B60A-B54D76666382}"/>
              </a:ext>
            </a:extLst>
          </p:cNvPr>
          <p:cNvSpPr txBox="1"/>
          <p:nvPr/>
        </p:nvSpPr>
        <p:spPr>
          <a:xfrm>
            <a:off x="3785899" y="3796553"/>
            <a:ext cx="4493129" cy="258532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 err="1"/>
              <a:t>GP’s</a:t>
            </a:r>
            <a:r>
              <a:rPr lang="es-ES"/>
              <a:t>: 12</a:t>
            </a:r>
            <a:endParaRPr lang="es-ES" dirty="0"/>
          </a:p>
          <a:p>
            <a:pPr algn="l"/>
            <a:r>
              <a:rPr lang="es-MX" sz="1800" b="0" i="1" dirty="0"/>
              <a:t>King Street Capital</a:t>
            </a:r>
          </a:p>
          <a:p>
            <a:pPr algn="l"/>
            <a:r>
              <a:rPr lang="es-MX" b="0" i="1" dirty="0" err="1"/>
              <a:t>Quest</a:t>
            </a:r>
            <a:r>
              <a:rPr lang="es-MX" b="0" i="1" dirty="0"/>
              <a:t> Ventures</a:t>
            </a:r>
          </a:p>
          <a:p>
            <a:pPr algn="l"/>
            <a:r>
              <a:rPr lang="es-MX" sz="1800" b="0" i="1" dirty="0" err="1"/>
              <a:t>Baring</a:t>
            </a:r>
            <a:r>
              <a:rPr lang="es-MX" sz="1800" b="0" i="1" dirty="0"/>
              <a:t> Asia</a:t>
            </a:r>
          </a:p>
          <a:p>
            <a:pPr algn="l"/>
            <a:r>
              <a:rPr lang="es-MX" sz="1800" b="0" i="1" dirty="0" err="1"/>
              <a:t>Everstone</a:t>
            </a:r>
            <a:r>
              <a:rPr lang="es-MX" sz="1800" b="0" i="1" dirty="0"/>
              <a:t> Capital Asia</a:t>
            </a:r>
          </a:p>
          <a:p>
            <a:pPr algn="l"/>
            <a:r>
              <a:rPr lang="es-MX" b="0" i="1" dirty="0"/>
              <a:t>Golden Gate Ventures </a:t>
            </a:r>
          </a:p>
          <a:p>
            <a:pPr algn="l"/>
            <a:r>
              <a:rPr lang="es-MX" b="0" i="1" dirty="0"/>
              <a:t>Aspire Capital LTD</a:t>
            </a:r>
            <a:endParaRPr lang="es-MX" sz="1800" b="0" i="1" dirty="0"/>
          </a:p>
          <a:p>
            <a:pPr algn="l"/>
            <a:r>
              <a:rPr lang="es-MX" sz="1800" b="0" i="1" dirty="0"/>
              <a:t>Global </a:t>
            </a:r>
            <a:r>
              <a:rPr lang="es-MX" sz="1800" b="0" i="1" dirty="0" err="1"/>
              <a:t>Founders</a:t>
            </a:r>
            <a:r>
              <a:rPr lang="es-MX" sz="1800" b="0" i="1" dirty="0"/>
              <a:t> Capital</a:t>
            </a:r>
          </a:p>
          <a:p>
            <a:pPr algn="l"/>
            <a:r>
              <a:rPr lang="es-MX" b="0" i="1" dirty="0"/>
              <a:t>Sherpa Ventures</a:t>
            </a:r>
          </a:p>
        </p:txBody>
      </p:sp>
    </p:spTree>
    <p:extLst>
      <p:ext uri="{BB962C8B-B14F-4D97-AF65-F5344CB8AC3E}">
        <p14:creationId xmlns:p14="http://schemas.microsoft.com/office/powerpoint/2010/main" val="23480356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364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Seguimiento de acuerdos de la sesión pasada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Resultados mesa con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LP’s</a:t>
            </a: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 de Singapur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Cumbre Virtual de Capital Privado 2021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endParaRPr lang="es-MX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516000" y="2639098"/>
            <a:ext cx="9194290" cy="29586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41843394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1" name="Rectángulo 10">
            <a:extLst>
              <a:ext uri="{FF2B5EF4-FFF2-40B4-BE49-F238E27FC236}">
                <a16:creationId xmlns:a16="http://schemas.microsoft.com/office/drawing/2014/main" id="{7094D5CD-2FC5-409E-970B-A2230D369FA1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CF14AA9C-38F5-40F9-9047-402676B585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75060" y="6234277"/>
            <a:ext cx="2270777" cy="548372"/>
          </a:xfrm>
          <a:prstGeom prst="rect">
            <a:avLst/>
          </a:prstGeom>
        </p:spPr>
      </p:pic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F48918B5-1DD4-4099-8C27-364F15071414}"/>
              </a:ext>
            </a:extLst>
          </p:cNvPr>
          <p:cNvGraphicFramePr>
            <a:graphicFrameLocks noGrp="1"/>
          </p:cNvGraphicFramePr>
          <p:nvPr/>
        </p:nvGraphicFramePr>
        <p:xfrm>
          <a:off x="3667163" y="862214"/>
          <a:ext cx="5580000" cy="55816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580000">
                  <a:extLst>
                    <a:ext uri="{9D8B030D-6E8A-4147-A177-3AD203B41FA5}">
                      <a16:colId xmlns:a16="http://schemas.microsoft.com/office/drawing/2014/main" val="264266098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PILAR 2: PROMOCIÓN Y DIFUSIÓN </a:t>
                      </a:r>
                    </a:p>
                    <a:p>
                      <a:pPr algn="ctr" fontAlgn="ctr"/>
                      <a:endParaRPr lang="es-ES" sz="1800" b="1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gradFill flip="none" rotWithShape="1">
                      <a:gsLst>
                        <a:gs pos="0">
                          <a:schemeClr val="accent1">
                            <a:lumMod val="5000"/>
                            <a:lumOff val="95000"/>
                          </a:schemeClr>
                        </a:gs>
                        <a:gs pos="74000">
                          <a:schemeClr val="accent1">
                            <a:lumMod val="45000"/>
                            <a:lumOff val="55000"/>
                          </a:schemeClr>
                        </a:gs>
                        <a:gs pos="83000">
                          <a:schemeClr val="accent1">
                            <a:lumMod val="45000"/>
                            <a:lumOff val="55000"/>
                          </a:schemeClr>
                        </a:gs>
                        <a:gs pos="100000">
                          <a:schemeClr val="accent1">
                            <a:lumMod val="30000"/>
                            <a:lumOff val="70000"/>
                          </a:schemeClr>
                        </a:gs>
                      </a:gsLst>
                      <a:lin ang="54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612968590"/>
                  </a:ext>
                </a:extLst>
              </a:tr>
            </a:tbl>
          </a:graphicData>
        </a:graphic>
      </p:graphicFrame>
      <p:sp>
        <p:nvSpPr>
          <p:cNvPr id="14" name="CuadroTexto 13">
            <a:extLst>
              <a:ext uri="{FF2B5EF4-FFF2-40B4-BE49-F238E27FC236}">
                <a16:creationId xmlns:a16="http://schemas.microsoft.com/office/drawing/2014/main" id="{C4712C32-6793-40A9-AD0E-2D25557085FD}"/>
              </a:ext>
            </a:extLst>
          </p:cNvPr>
          <p:cNvSpPr txBox="1"/>
          <p:nvPr/>
        </p:nvSpPr>
        <p:spPr>
          <a:xfrm>
            <a:off x="516000" y="1635187"/>
            <a:ext cx="3732443" cy="3416320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/>
              <a:t>Programa de educación y apoyo a inversionistas </a:t>
            </a:r>
          </a:p>
          <a:p>
            <a:endParaRPr lang="es-MX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MX" b="0" dirty="0">
                <a:latin typeface="Calibri" panose="020F0502020204030204" pitchFamily="34" charset="0"/>
              </a:rPr>
              <a:t>Directorio e información de inversionistas para </a:t>
            </a:r>
            <a:r>
              <a:rPr lang="es-MX" b="0" dirty="0" err="1">
                <a:latin typeface="Calibri" panose="020F0502020204030204" pitchFamily="34" charset="0"/>
              </a:rPr>
              <a:t>fundrasing</a:t>
            </a:r>
            <a:r>
              <a:rPr lang="es-MX" b="0" dirty="0">
                <a:latin typeface="Calibri" panose="020F0502020204030204" pitchFamily="34" charset="0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MX" i="1" dirty="0">
                <a:solidFill>
                  <a:srgbClr val="000000"/>
                </a:solidFill>
                <a:latin typeface="Calibri" panose="020F0502020204030204" pitchFamily="34" charset="0"/>
              </a:rPr>
              <a:t>Hemos elaborado una ficha para solicitar a AFORES, </a:t>
            </a:r>
            <a:r>
              <a:rPr lang="es-MX" i="1" dirty="0" err="1">
                <a:solidFill>
                  <a:srgbClr val="000000"/>
                </a:solidFill>
                <a:latin typeface="Calibri" panose="020F0502020204030204" pitchFamily="34" charset="0"/>
              </a:rPr>
              <a:t>DFIs</a:t>
            </a:r>
            <a:r>
              <a:rPr lang="es-MX" i="1" dirty="0">
                <a:solidFill>
                  <a:srgbClr val="000000"/>
                </a:solidFill>
                <a:latin typeface="Calibri" panose="020F0502020204030204" pitchFamily="34" charset="0"/>
              </a:rPr>
              <a:t> y Aseguradoras.</a:t>
            </a:r>
            <a:endParaRPr lang="es-MX" b="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MX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MX" sz="1800" b="0" i="0" u="none" strike="noStrike" dirty="0">
                <a:solidFill>
                  <a:srgbClr val="00B050"/>
                </a:solidFill>
                <a:effectLst/>
                <a:latin typeface="Calibri" panose="020F0502020204030204" pitchFamily="34" charset="0"/>
              </a:rPr>
              <a:t>Inversión de corporativos.</a:t>
            </a:r>
            <a:r>
              <a:rPr lang="es-MX" dirty="0">
                <a:solidFill>
                  <a:srgbClr val="00B050"/>
                </a:solidFill>
              </a:rPr>
              <a:t> </a:t>
            </a:r>
            <a:endParaRPr lang="es-MX" b="0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endParaRPr lang="es-MX" dirty="0"/>
          </a:p>
          <a:p>
            <a:endParaRPr lang="es-MX" dirty="0"/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8896EA2D-3470-41AB-A0F0-2CC2F766507F}"/>
              </a:ext>
            </a:extLst>
          </p:cNvPr>
          <p:cNvSpPr txBox="1"/>
          <p:nvPr/>
        </p:nvSpPr>
        <p:spPr>
          <a:xfrm>
            <a:off x="8483255" y="1667565"/>
            <a:ext cx="3347674" cy="1754326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/>
              <a:t>Presencia estratégica en medios, eventos (de terceros), etc.</a:t>
            </a:r>
          </a:p>
          <a:p>
            <a:endParaRPr lang="es-MX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Visibilidad del impacto de la industria en el país.</a:t>
            </a:r>
            <a:endParaRPr lang="es-MX" dirty="0"/>
          </a:p>
          <a:p>
            <a:endParaRPr lang="es-MX" dirty="0"/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0D88DF4C-5BCE-46B8-8A35-63C9159AF516}"/>
              </a:ext>
            </a:extLst>
          </p:cNvPr>
          <p:cNvSpPr txBox="1"/>
          <p:nvPr/>
        </p:nvSpPr>
        <p:spPr>
          <a:xfrm>
            <a:off x="4499627" y="1635187"/>
            <a:ext cx="3732443" cy="3693319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dirty="0"/>
              <a:t>Promoción internacional para atracción de capital</a:t>
            </a:r>
          </a:p>
          <a:p>
            <a:endParaRPr lang="es-MX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Incrementar la red internacional de 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LP’s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 (eventos)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latin typeface="Calibri" panose="020F0502020204030204" pitchFamily="34" charset="0"/>
              </a:rPr>
              <a:t>Mantener el </a:t>
            </a: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diálogo con </a:t>
            </a:r>
            <a:r>
              <a:rPr lang="es-ES" b="0" dirty="0" err="1">
                <a:solidFill>
                  <a:srgbClr val="FF0000"/>
                </a:solidFill>
                <a:latin typeface="Calibri" panose="020F0502020204030204" pitchFamily="34" charset="0"/>
              </a:rPr>
              <a:t>LP's</a:t>
            </a: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s-ES" b="0" dirty="0">
                <a:latin typeface="Calibri" panose="020F0502020204030204" pitchFamily="34" charset="0"/>
              </a:rPr>
              <a:t>para entender las necesidades de los clientes de nuestros clientes.</a:t>
            </a:r>
          </a:p>
          <a:p>
            <a:pPr lvl="1"/>
            <a:endParaRPr lang="es-ES" b="0" i="1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Storytelling</a:t>
            </a:r>
            <a:r>
              <a:rPr lang="es-ES" b="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de la industria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s-ES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Estudio de retornos y </a:t>
            </a:r>
            <a:r>
              <a:rPr lang="es-ES" b="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track</a:t>
            </a:r>
            <a:r>
              <a:rPr lang="es-ES" b="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i="1" dirty="0" err="1">
                <a:solidFill>
                  <a:srgbClr val="000000"/>
                </a:solidFill>
                <a:latin typeface="Calibri" panose="020F0502020204030204" pitchFamily="34" charset="0"/>
              </a:rPr>
              <a:t>record</a:t>
            </a:r>
            <a:r>
              <a:rPr lang="es-ES" b="0" i="1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endParaRPr lang="es-MX" i="1" dirty="0"/>
          </a:p>
        </p:txBody>
      </p:sp>
      <p:sp>
        <p:nvSpPr>
          <p:cNvPr id="17" name="Rectángulo redondeado 11">
            <a:extLst>
              <a:ext uri="{FF2B5EF4-FFF2-40B4-BE49-F238E27FC236}">
                <a16:creationId xmlns:a16="http://schemas.microsoft.com/office/drawing/2014/main" id="{AF140EAF-8BDD-468A-8CFC-005227348A7C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</p:txBody>
      </p:sp>
    </p:spTree>
    <p:extLst>
      <p:ext uri="{BB962C8B-B14F-4D97-AF65-F5344CB8AC3E}">
        <p14:creationId xmlns:p14="http://schemas.microsoft.com/office/powerpoint/2010/main" val="1729199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3 Conector recto">
            <a:extLst>
              <a:ext uri="{FF2B5EF4-FFF2-40B4-BE49-F238E27FC236}">
                <a16:creationId xmlns:a16="http://schemas.microsoft.com/office/drawing/2014/main" id="{22FE87AE-151B-4832-ADD7-7B17F2298CED}"/>
              </a:ext>
            </a:extLst>
          </p:cNvPr>
          <p:cNvCxnSpPr/>
          <p:nvPr/>
        </p:nvCxnSpPr>
        <p:spPr>
          <a:xfrm>
            <a:off x="513674" y="800732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n 5">
            <a:extLst>
              <a:ext uri="{FF2B5EF4-FFF2-40B4-BE49-F238E27FC236}">
                <a16:creationId xmlns:a16="http://schemas.microsoft.com/office/drawing/2014/main" id="{FA5938FE-5F3E-4FF2-A3EF-31AB584D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744" y="260860"/>
            <a:ext cx="1999963" cy="4829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8596AF-8451-4FA4-981E-F93A8CEF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45" y="6642777"/>
            <a:ext cx="6067168" cy="1558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273995-C908-4421-8EBB-DC58490C2697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F3AAAF6-B817-47D9-91FC-7A6766033123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5DEE0D-6E5C-4A02-B6FB-CDB90091AA35}"/>
              </a:ext>
            </a:extLst>
          </p:cNvPr>
          <p:cNvSpPr txBox="1"/>
          <p:nvPr/>
        </p:nvSpPr>
        <p:spPr>
          <a:xfrm>
            <a:off x="967637" y="681312"/>
            <a:ext cx="984408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0" indent="-285750">
              <a:buFont typeface="Arial" panose="020B0604020202020204" pitchFamily="34" charset="0"/>
              <a:buChar char="•"/>
            </a:pPr>
            <a:endParaRPr lang="es-E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 algn="ctr"/>
            <a:r>
              <a:rPr lang="es-ES" sz="2200" b="1" i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Pool </a:t>
            </a:r>
            <a:r>
              <a:rPr lang="es-E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de </a:t>
            </a:r>
            <a:r>
              <a:rPr lang="es-ES" sz="22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proyectos</a:t>
            </a:r>
            <a:r>
              <a:rPr lang="es-E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o </a:t>
            </a:r>
            <a:r>
              <a:rPr lang="es-ES" sz="2200" b="1" u="sng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actividades</a:t>
            </a:r>
            <a:r>
              <a:rPr lang="es-ES" sz="2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que se han propuesto en el Comité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6C7D8CDC-B032-419F-B0D1-86DC1BE7575A}"/>
              </a:ext>
            </a:extLst>
          </p:cNvPr>
          <p:cNvSpPr txBox="1"/>
          <p:nvPr/>
        </p:nvSpPr>
        <p:spPr>
          <a:xfrm>
            <a:off x="516000" y="1635187"/>
            <a:ext cx="3732443" cy="4524315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i="1" dirty="0"/>
              <a:t>[Diálogo </a:t>
            </a:r>
            <a:r>
              <a:rPr lang="es-ES" i="1" dirty="0" err="1"/>
              <a:t>LPs</a:t>
            </a:r>
            <a:r>
              <a:rPr lang="es-ES" i="1" dirty="0"/>
              <a:t>]</a:t>
            </a:r>
            <a:endParaRPr lang="es-ES" b="0" dirty="0"/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242424"/>
                </a:solidFill>
              </a:rPr>
              <a:t>Establecimiento formal de grupo de trabajo de </a:t>
            </a:r>
            <a:r>
              <a:rPr lang="es-ES" b="0" dirty="0" err="1">
                <a:solidFill>
                  <a:srgbClr val="242424"/>
                </a:solidFill>
              </a:rPr>
              <a:t>LPs</a:t>
            </a:r>
            <a:endParaRPr lang="es-ES" b="0" dirty="0">
              <a:solidFill>
                <a:srgbClr val="242424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/>
              <a:t>Participación Subcomité AMAFORE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/>
              <a:t>Talleres con miembros de AMIS, AMAFORE para promover la industria.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/>
              <a:t>Regionalización / Hablar con representante MX ante </a:t>
            </a:r>
            <a:r>
              <a:rPr lang="es-ES" b="0" dirty="0" err="1"/>
              <a:t>DFIs</a:t>
            </a:r>
            <a:r>
              <a:rPr lang="es-ES" b="0" dirty="0"/>
              <a:t> (BID, CAF, </a:t>
            </a:r>
            <a:r>
              <a:rPr lang="es-ES" b="0" dirty="0" err="1"/>
              <a:t>etc</a:t>
            </a:r>
            <a:r>
              <a:rPr lang="es-ES" b="0" dirty="0"/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/>
              <a:t>Intercambio de información sobre intereses para invertir (ficha LP).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</a:rPr>
              <a:t>Intercambio de experiencias con fondos de pensión internacionales (CAN, BR, Alianza Pacífico).</a:t>
            </a:r>
          </a:p>
          <a:p>
            <a:endParaRPr lang="es-MX" dirty="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9CAF443C-D14E-4C7A-960E-540B4F3C5130}"/>
              </a:ext>
            </a:extLst>
          </p:cNvPr>
          <p:cNvSpPr txBox="1"/>
          <p:nvPr/>
        </p:nvSpPr>
        <p:spPr>
          <a:xfrm>
            <a:off x="4603592" y="1635187"/>
            <a:ext cx="3347674" cy="2308324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i="1" dirty="0"/>
              <a:t>[Generación de información]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Reporte McKinsey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Reporte 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Track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 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record</a:t>
            </a:r>
            <a:endParaRPr lang="es-ES" b="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Estudio sobre tipo de cambio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Información macro para </a:t>
            </a:r>
            <a:r>
              <a:rPr lang="es-ES" b="0" dirty="0" err="1">
                <a:solidFill>
                  <a:srgbClr val="FF0000"/>
                </a:solidFill>
                <a:latin typeface="Calibri" panose="020F0502020204030204" pitchFamily="34" charset="0"/>
              </a:rPr>
              <a:t>GPs</a:t>
            </a:r>
            <a:endParaRPr lang="es-ES" b="0" dirty="0">
              <a:solidFill>
                <a:srgbClr val="FF0000"/>
              </a:solidFill>
              <a:latin typeface="Calibri" panose="020F050202020403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Documentos de promoción / </a:t>
            </a:r>
            <a:r>
              <a:rPr lang="es-ES" b="0" i="1" dirty="0" err="1">
                <a:solidFill>
                  <a:srgbClr val="00B050"/>
                </a:solidFill>
                <a:latin typeface="Calibri" panose="020F0502020204030204" pitchFamily="34" charset="0"/>
              </a:rPr>
              <a:t>storytelling</a:t>
            </a:r>
            <a:endParaRPr lang="es-ES" b="0" i="1" dirty="0">
              <a:solidFill>
                <a:srgbClr val="00B050"/>
              </a:solidFill>
              <a:latin typeface="Calibri" panose="020F0502020204030204" pitchFamily="34" charset="0"/>
            </a:endParaRPr>
          </a:p>
          <a:p>
            <a:endParaRPr lang="es-MX" dirty="0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1074763-22C3-4C28-B677-58C8155A2954}"/>
              </a:ext>
            </a:extLst>
          </p:cNvPr>
          <p:cNvSpPr txBox="1"/>
          <p:nvPr/>
        </p:nvSpPr>
        <p:spPr>
          <a:xfrm>
            <a:off x="8326000" y="1674674"/>
            <a:ext cx="3347674" cy="1754326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i="1" dirty="0"/>
              <a:t>[Eventos terceros]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Participación en EMPEA, LAVCA, Super </a:t>
            </a:r>
            <a:r>
              <a:rPr lang="es-ES" b="0" dirty="0" err="1">
                <a:solidFill>
                  <a:srgbClr val="FF0000"/>
                </a:solidFill>
                <a:latin typeface="Calibri" panose="020F0502020204030204" pitchFamily="34" charset="0"/>
              </a:rPr>
              <a:t>Return</a:t>
            </a: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 (</a:t>
            </a:r>
            <a:r>
              <a:rPr lang="es-ES" b="0" dirty="0" err="1">
                <a:solidFill>
                  <a:srgbClr val="FF0000"/>
                </a:solidFill>
                <a:latin typeface="Calibri" panose="020F0502020204030204" pitchFamily="34" charset="0"/>
              </a:rPr>
              <a:t>emerging</a:t>
            </a: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 </a:t>
            </a:r>
            <a:r>
              <a:rPr lang="es-ES" b="0" dirty="0" err="1">
                <a:solidFill>
                  <a:srgbClr val="FF0000"/>
                </a:solidFill>
                <a:latin typeface="Calibri" panose="020F0502020204030204" pitchFamily="34" charset="0"/>
              </a:rPr>
              <a:t>markets</a:t>
            </a: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Evento ILPA - LATAM</a:t>
            </a:r>
          </a:p>
          <a:p>
            <a:endParaRPr lang="es-MX" dirty="0"/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0E6EE9B6-DA47-4931-AF50-E243173BAD25}"/>
              </a:ext>
            </a:extLst>
          </p:cNvPr>
          <p:cNvSpPr txBox="1"/>
          <p:nvPr/>
        </p:nvSpPr>
        <p:spPr>
          <a:xfrm>
            <a:off x="4603592" y="3851178"/>
            <a:ext cx="3347674" cy="2585323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i="1" dirty="0"/>
              <a:t>[Eventos AMEXCAP]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FF0000"/>
                </a:solidFill>
                <a:latin typeface="Calibri" panose="020F0502020204030204" pitchFamily="34" charset="0"/>
              </a:rPr>
              <a:t>Replicar evento con Singapur con otros países 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Cumbre 2021</a:t>
            </a:r>
            <a:endParaRPr lang="es-MX" dirty="0">
              <a:solidFill>
                <a:srgbClr val="00B050"/>
              </a:solidFill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Eventos regionales (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Mty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, 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Gdl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)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Eventos internacionales ¿?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Evento o estrategia "</a:t>
            </a:r>
            <a:r>
              <a:rPr lang="es-ES" b="0" dirty="0" err="1">
                <a:solidFill>
                  <a:srgbClr val="00B050"/>
                </a:solidFill>
                <a:latin typeface="Calibri" panose="020F0502020204030204" pitchFamily="34" charset="0"/>
              </a:rPr>
              <a:t>Invest</a:t>
            </a: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 in </a:t>
            </a:r>
            <a:r>
              <a:rPr lang="es-ES" b="0" dirty="0" err="1">
                <a:solidFill>
                  <a:srgbClr val="00B050"/>
                </a:solidFill>
                <a:latin typeface="Calibri" panose="020F0502020204030204" pitchFamily="34" charset="0"/>
              </a:rPr>
              <a:t>Mexico</a:t>
            </a: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" con otras asociaciones</a:t>
            </a: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804714A-6B97-49D9-83CC-34EEDC2B10D8}"/>
              </a:ext>
            </a:extLst>
          </p:cNvPr>
          <p:cNvSpPr txBox="1"/>
          <p:nvPr/>
        </p:nvSpPr>
        <p:spPr>
          <a:xfrm>
            <a:off x="8326000" y="3899268"/>
            <a:ext cx="3347674" cy="2031325"/>
          </a:xfrm>
          <a:prstGeom prst="rect">
            <a:avLst/>
          </a:prstGeom>
          <a:noFill/>
          <a:ln w="22225">
            <a:solidFill>
              <a:schemeClr val="accent1">
                <a:lumMod val="75000"/>
              </a:schemeClr>
            </a:solidFill>
            <a:prstDash val="dash"/>
          </a:ln>
        </p:spPr>
        <p:txBody>
          <a:bodyPr wrap="square" rtlCol="0">
            <a:spAutoFit/>
          </a:bodyPr>
          <a:lstStyle>
            <a:defPPr>
              <a:defRPr lang="es-MX"/>
            </a:defPPr>
            <a:lvl1pPr algn="ctr" fontAlgn="ctr">
              <a:defRPr b="1" u="none" strike="noStrike">
                <a:effectLst/>
              </a:defRPr>
            </a:lvl1pPr>
          </a:lstStyle>
          <a:p>
            <a:r>
              <a:rPr lang="es-ES" i="1" dirty="0"/>
              <a:t>[Otros]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Mesas de diálogo entre </a:t>
            </a:r>
            <a:r>
              <a:rPr lang="es-ES" b="0" dirty="0" err="1">
                <a:solidFill>
                  <a:srgbClr val="000000"/>
                </a:solidFill>
                <a:latin typeface="Calibri" panose="020F0502020204030204" pitchFamily="34" charset="0"/>
              </a:rPr>
              <a:t>GPs</a:t>
            </a: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 de diferentes países (Alianza del Pacífico, CAN, otros).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0000"/>
                </a:solidFill>
                <a:latin typeface="Calibri" panose="020F0502020204030204" pitchFamily="34" charset="0"/>
              </a:rPr>
              <a:t>Capacitación a diplomáticos sobre la industria.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s-ES" b="0" dirty="0">
                <a:solidFill>
                  <a:srgbClr val="00B050"/>
                </a:solidFill>
                <a:latin typeface="Calibri" panose="020F0502020204030204" pitchFamily="34" charset="0"/>
              </a:rPr>
              <a:t>Página web - Revisar</a:t>
            </a:r>
            <a:endParaRPr lang="es-MX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30207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3 Conector recto">
            <a:extLst>
              <a:ext uri="{FF2B5EF4-FFF2-40B4-BE49-F238E27FC236}">
                <a16:creationId xmlns:a16="http://schemas.microsoft.com/office/drawing/2014/main" id="{22FE87AE-151B-4832-ADD7-7B17F2298CED}"/>
              </a:ext>
            </a:extLst>
          </p:cNvPr>
          <p:cNvCxnSpPr/>
          <p:nvPr/>
        </p:nvCxnSpPr>
        <p:spPr>
          <a:xfrm>
            <a:off x="513674" y="800732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n 5">
            <a:extLst>
              <a:ext uri="{FF2B5EF4-FFF2-40B4-BE49-F238E27FC236}">
                <a16:creationId xmlns:a16="http://schemas.microsoft.com/office/drawing/2014/main" id="{FA5938FE-5F3E-4FF2-A3EF-31AB584D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744" y="260860"/>
            <a:ext cx="1999963" cy="4829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8596AF-8451-4FA4-981E-F93A8CEF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45" y="6642777"/>
            <a:ext cx="6067168" cy="1558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273995-C908-4421-8EBB-DC58490C2697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F3AAAF6-B817-47D9-91FC-7A6766033123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805DEE0D-6E5C-4A02-B6FB-CDB90091AA35}"/>
              </a:ext>
            </a:extLst>
          </p:cNvPr>
          <p:cNvSpPr txBox="1"/>
          <p:nvPr/>
        </p:nvSpPr>
        <p:spPr>
          <a:xfrm>
            <a:off x="812046" y="1152111"/>
            <a:ext cx="9844088" cy="36009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es-ES" sz="2000" b="1" dirty="0">
                <a:latin typeface="Calibri" panose="020F0502020204030204" pitchFamily="34" charset="0"/>
                <a:ea typeface="Times New Roman" panose="02020603050405020304" pitchFamily="18" charset="0"/>
              </a:rPr>
              <a:t>Siguientes pasos: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sz="2000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s-ES" sz="2000" dirty="0">
                <a:latin typeface="Calibri" panose="020F0502020204030204" pitchFamily="34" charset="0"/>
                <a:ea typeface="Times New Roman" panose="02020603050405020304" pitchFamily="18" charset="0"/>
              </a:rPr>
              <a:t>Definir proyectos y responsables.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285750" lvl="0" indent="-285750">
              <a:buFont typeface="Arial" panose="020B0604020202020204" pitchFamily="34" charset="0"/>
              <a:buChar char="•"/>
            </a:pPr>
            <a:endParaRPr lang="es-ES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lvl="0"/>
            <a:r>
              <a:rPr lang="es-ES" sz="2200" i="1" dirty="0">
                <a:latin typeface="Calibri" panose="020F0502020204030204" pitchFamily="34" charset="0"/>
                <a:ea typeface="Times New Roman" panose="02020603050405020304" pitchFamily="18" charset="0"/>
              </a:rPr>
              <a:t>[Proyectar:</a:t>
            </a:r>
          </a:p>
          <a:p>
            <a:pPr lvl="0"/>
            <a:endParaRPr lang="es-ES" sz="2200" i="1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AutoNum type="arabicParenR"/>
            </a:pPr>
            <a:r>
              <a:rPr lang="es-ES" sz="2200" i="1" dirty="0">
                <a:latin typeface="Calibri" panose="020F0502020204030204" pitchFamily="34" charset="0"/>
                <a:ea typeface="Times New Roman" panose="02020603050405020304" pitchFamily="18" charset="0"/>
              </a:rPr>
              <a:t>Plantilla de plan de trabajo para definir proyectos o actividades prioridades, responsables y tiempos</a:t>
            </a:r>
          </a:p>
          <a:p>
            <a:pPr marL="457200" lvl="0" indent="-457200">
              <a:buAutoNum type="arabicParenR"/>
            </a:pPr>
            <a:endParaRPr lang="es-ES" sz="2200" i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457200" lvl="0" indent="-457200">
              <a:buAutoNum type="arabicParenR"/>
            </a:pPr>
            <a:r>
              <a:rPr lang="es-ES" sz="2200" i="1" dirty="0">
                <a:latin typeface="Calibri" panose="020F0502020204030204" pitchFamily="34" charset="0"/>
                <a:ea typeface="Times New Roman" panose="02020603050405020304" pitchFamily="18" charset="0"/>
              </a:rPr>
              <a:t>Matriz de hallazgos en mesas con </a:t>
            </a:r>
            <a:r>
              <a:rPr lang="es-ES" sz="2200" i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LPs</a:t>
            </a:r>
            <a:r>
              <a:rPr lang="es-ES" sz="2200" i="1" dirty="0">
                <a:latin typeface="Calibri" panose="020F0502020204030204" pitchFamily="34" charset="0"/>
                <a:ea typeface="Times New Roman" panose="02020603050405020304" pitchFamily="18" charset="0"/>
              </a:rPr>
              <a:t> para definir acciones en “Diálogo </a:t>
            </a:r>
            <a:r>
              <a:rPr lang="es-ES" sz="2200" i="1" dirty="0" err="1">
                <a:latin typeface="Calibri" panose="020F0502020204030204" pitchFamily="34" charset="0"/>
                <a:ea typeface="Times New Roman" panose="02020603050405020304" pitchFamily="18" charset="0"/>
              </a:rPr>
              <a:t>LPs</a:t>
            </a:r>
            <a:r>
              <a:rPr lang="es-ES" sz="2200" i="1" dirty="0">
                <a:latin typeface="Calibri" panose="020F0502020204030204" pitchFamily="34" charset="0"/>
                <a:ea typeface="Times New Roman" panose="02020603050405020304" pitchFamily="18" charset="0"/>
              </a:rPr>
              <a:t>”]</a:t>
            </a:r>
            <a:endParaRPr lang="es-ES" sz="2200" i="1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6756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3 Conector recto"/>
          <p:cNvCxnSpPr/>
          <p:nvPr/>
        </p:nvCxnSpPr>
        <p:spPr>
          <a:xfrm>
            <a:off x="516000" y="703386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C4319DC-48AD-4846-91F1-660998CFA096}"/>
              </a:ext>
            </a:extLst>
          </p:cNvPr>
          <p:cNvSpPr txBox="1"/>
          <p:nvPr/>
        </p:nvSpPr>
        <p:spPr>
          <a:xfrm>
            <a:off x="445540" y="791530"/>
            <a:ext cx="11475450" cy="3647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Seguimiento de acuerdos de la sesión pasada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Resultados mesa con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LP’s</a:t>
            </a: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 de Singapur 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Plan de trabajo del Comité de Promoción</a:t>
            </a:r>
          </a:p>
          <a:p>
            <a:pPr marL="400050" indent="-400050" algn="just">
              <a:lnSpc>
                <a:spcPct val="300000"/>
              </a:lnSpc>
              <a:buFontTx/>
              <a:buAutoNum type="romanUcPeriod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Cumbre Virtual de Capital Privado 2021</a:t>
            </a:r>
          </a:p>
          <a:p>
            <a:pPr marL="400050" indent="-400050" algn="just">
              <a:lnSpc>
                <a:spcPct val="300000"/>
              </a:lnSpc>
              <a:buAutoNum type="romanUcPeriod"/>
            </a:pPr>
            <a:endParaRPr lang="es-MX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C7F5C915-B722-4BB2-8EB8-82C85EA06ED6}"/>
              </a:ext>
            </a:extLst>
          </p:cNvPr>
          <p:cNvSpPr txBox="1">
            <a:spLocks/>
          </p:cNvSpPr>
          <p:nvPr/>
        </p:nvSpPr>
        <p:spPr>
          <a:xfrm>
            <a:off x="384354" y="206562"/>
            <a:ext cx="4968690" cy="49682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 lang="es-US" altLang="en-US"/>
            </a:pPr>
            <a:r>
              <a:rPr lang="es-MX" altLang="en-US" sz="2800" b="1" dirty="0">
                <a:latin typeface="Helvetica" panose="020B0604020202030204" pitchFamily="34" charset="0"/>
              </a:rPr>
              <a:t>Orden del día</a:t>
            </a:r>
            <a:r>
              <a:rPr lang="en-US" altLang="en-US" sz="2800" b="1" dirty="0">
                <a:solidFill>
                  <a:srgbClr val="C00000"/>
                </a:solidFill>
                <a:latin typeface="Helvetica" panose="020B0604020202030204" pitchFamily="34" charset="0"/>
              </a:rPr>
              <a:t> 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D062770-B763-4794-93AD-A56A257B5782}"/>
              </a:ext>
            </a:extLst>
          </p:cNvPr>
          <p:cNvSpPr/>
          <p:nvPr/>
        </p:nvSpPr>
        <p:spPr bwMode="auto">
          <a:xfrm>
            <a:off x="445540" y="3361952"/>
            <a:ext cx="9194290" cy="295864"/>
          </a:xfrm>
          <a:prstGeom prst="roundRect">
            <a:avLst/>
          </a:prstGeom>
          <a:noFill/>
          <a:ln w="2857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5720" tIns="45720" rIns="18288" bIns="18288" numCol="1" rtlCol="0" anchor="ctr" anchorCtr="0" compatLnSpc="1">
            <a:prstTxWarp prst="textNoShape">
              <a:avLst/>
            </a:prstTxWarp>
          </a:bodyPr>
          <a:lstStyle/>
          <a:p>
            <a:pPr marL="114300" indent="-114300" eaLnBrk="0" fontAlgn="base" hangingPunct="0">
              <a:lnSpc>
                <a:spcPct val="115000"/>
              </a:lnSpc>
              <a:spcBef>
                <a:spcPct val="20000"/>
              </a:spcBef>
              <a:spcAft>
                <a:spcPct val="0"/>
              </a:spcAft>
              <a:buFontTx/>
              <a:buChar char="•"/>
            </a:pPr>
            <a:endParaRPr lang="es-MX" sz="1100" i="1">
              <a:latin typeface="Arial" charset="0"/>
              <a:ea typeface="MS PGothic" pitchFamily="34" charset="-128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96B41F01-6DC6-4EC1-987C-1EFA38E1BB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010" y="6612246"/>
            <a:ext cx="6067168" cy="155804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25270278-ABF6-470D-A0D4-400F47591A34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521888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" name="3 Conector recto">
            <a:extLst>
              <a:ext uri="{FF2B5EF4-FFF2-40B4-BE49-F238E27FC236}">
                <a16:creationId xmlns:a16="http://schemas.microsoft.com/office/drawing/2014/main" id="{22FE87AE-151B-4832-ADD7-7B17F2298CED}"/>
              </a:ext>
            </a:extLst>
          </p:cNvPr>
          <p:cNvCxnSpPr/>
          <p:nvPr/>
        </p:nvCxnSpPr>
        <p:spPr>
          <a:xfrm>
            <a:off x="513674" y="800732"/>
            <a:ext cx="11160000" cy="0"/>
          </a:xfrm>
          <a:prstGeom prst="line">
            <a:avLst/>
          </a:prstGeom>
          <a:ln w="19050"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pic>
        <p:nvPicPr>
          <p:cNvPr id="7" name="Imagen 5">
            <a:extLst>
              <a:ext uri="{FF2B5EF4-FFF2-40B4-BE49-F238E27FC236}">
                <a16:creationId xmlns:a16="http://schemas.microsoft.com/office/drawing/2014/main" id="{FA5938FE-5F3E-4FF2-A3EF-31AB584D0D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744" y="260860"/>
            <a:ext cx="1999963" cy="48297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2A8596AF-8451-4FA4-981E-F93A8CEF3B9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43845" y="6642777"/>
            <a:ext cx="6067168" cy="155804"/>
          </a:xfrm>
          <a:prstGeom prst="rect">
            <a:avLst/>
          </a:prstGeom>
        </p:spPr>
      </p:pic>
      <p:sp>
        <p:nvSpPr>
          <p:cNvPr id="9" name="Rectángulo 8">
            <a:extLst>
              <a:ext uri="{FF2B5EF4-FFF2-40B4-BE49-F238E27FC236}">
                <a16:creationId xmlns:a16="http://schemas.microsoft.com/office/drawing/2014/main" id="{F5273995-C908-4421-8EBB-DC58490C2697}"/>
              </a:ext>
            </a:extLst>
          </p:cNvPr>
          <p:cNvSpPr/>
          <p:nvPr/>
        </p:nvSpPr>
        <p:spPr>
          <a:xfrm rot="10800000" flipH="1">
            <a:off x="0" y="-17607"/>
            <a:ext cx="12192000" cy="205483"/>
          </a:xfrm>
          <a:prstGeom prst="rect">
            <a:avLst/>
          </a:prstGeom>
          <a:gradFill>
            <a:gsLst>
              <a:gs pos="100000">
                <a:srgbClr val="242424"/>
              </a:gs>
              <a:gs pos="100000">
                <a:schemeClr val="accent1">
                  <a:lumMod val="45000"/>
                  <a:lumOff val="55000"/>
                </a:schemeClr>
              </a:gs>
              <a:gs pos="0">
                <a:srgbClr val="FFFFEB"/>
              </a:gs>
              <a:gs pos="17000">
                <a:schemeClr val="bg2">
                  <a:lumMod val="90000"/>
                </a:schemeClr>
              </a:gs>
            </a:gsLst>
            <a:path path="circle">
              <a:fillToRect l="100000" t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ángulo redondeado 11">
            <a:extLst>
              <a:ext uri="{FF2B5EF4-FFF2-40B4-BE49-F238E27FC236}">
                <a16:creationId xmlns:a16="http://schemas.microsoft.com/office/drawing/2014/main" id="{3F3AAAF6-B817-47D9-91FC-7A6766033123}"/>
              </a:ext>
            </a:extLst>
          </p:cNvPr>
          <p:cNvSpPr/>
          <p:nvPr/>
        </p:nvSpPr>
        <p:spPr>
          <a:xfrm>
            <a:off x="552933" y="308727"/>
            <a:ext cx="6843999" cy="372585"/>
          </a:xfrm>
          <a:prstGeom prst="roundRect">
            <a:avLst/>
          </a:prstGeom>
          <a:solidFill>
            <a:srgbClr val="002060"/>
          </a:solidFill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es-MX" b="1" dirty="0">
                <a:solidFill>
                  <a:schemeClr val="bg1"/>
                </a:solidFill>
                <a:latin typeface="Helvetica" panose="020B0604020202020204" pitchFamily="34" charset="0"/>
                <a:cs typeface="Helvetica" panose="020B0604020202020204" pitchFamily="34" charset="0"/>
              </a:rPr>
              <a:t>Cumbre Virtual de Capital Privado 2021 (23 y 24 de marzo)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4B90FDF-F18D-47A2-976D-76FA3BC79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3268" y="1037968"/>
            <a:ext cx="5232960" cy="4689209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lnSpc>
                <a:spcPct val="117000"/>
              </a:lnSpc>
              <a:spcAft>
                <a:spcPts val="800"/>
              </a:spcAft>
              <a:buNone/>
            </a:pPr>
            <a:r>
              <a:rPr lang="es-MX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ESTRATEGIA</a:t>
            </a:r>
          </a:p>
          <a:p>
            <a:pPr marL="342900" lvl="0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Ofrecer contenido e </a:t>
            </a:r>
            <a:r>
              <a:rPr lang="es-MX" sz="1700" b="1" dirty="0">
                <a:latin typeface="Helvetica" panose="020B0604020202020204" pitchFamily="34" charset="0"/>
                <a:cs typeface="Helvetica" panose="020B0604020202020204" pitchFamily="34" charset="0"/>
              </a:rPr>
              <a:t>interacción previa 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y </a:t>
            </a:r>
            <a:r>
              <a:rPr lang="es-MX" sz="1700" b="1" dirty="0">
                <a:latin typeface="Helvetica" panose="020B0604020202020204" pitchFamily="34" charset="0"/>
                <a:cs typeface="Helvetica" panose="020B0604020202020204" pitchFamily="34" charset="0"/>
              </a:rPr>
              <a:t>posterior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 al evento.</a:t>
            </a:r>
          </a:p>
          <a:p>
            <a:pPr marL="800100" lvl="1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200" dirty="0">
                <a:latin typeface="Helvetica" panose="020B0604020202020204" pitchFamily="34" charset="0"/>
                <a:cs typeface="Helvetica" panose="020B0604020202020204" pitchFamily="34" charset="0"/>
              </a:rPr>
              <a:t>Envío de anuario AMEXCAP.</a:t>
            </a:r>
          </a:p>
          <a:p>
            <a:pPr marL="800100" lvl="1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200" dirty="0">
                <a:latin typeface="Helvetica" panose="020B0604020202020204" pitchFamily="34" charset="0"/>
                <a:cs typeface="Helvetica" panose="020B0604020202020204" pitchFamily="34" charset="0"/>
              </a:rPr>
              <a:t>Encuesta para </a:t>
            </a:r>
            <a:r>
              <a:rPr lang="es-MX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endParaRPr lang="es-MX" sz="12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800100" lvl="1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200" dirty="0">
                <a:latin typeface="Helvetica" panose="020B0604020202020204" pitchFamily="34" charset="0"/>
                <a:cs typeface="Helvetica" panose="020B0604020202020204" pitchFamily="34" charset="0"/>
              </a:rPr>
              <a:t>Documento para </a:t>
            </a:r>
            <a:r>
              <a:rPr lang="es-MX" sz="12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sz="1200" dirty="0">
                <a:latin typeface="Helvetica" panose="020B0604020202020204" pitchFamily="34" charset="0"/>
                <a:cs typeface="Helvetica" panose="020B0604020202020204" pitchFamily="34" charset="0"/>
              </a:rPr>
              <a:t> derivado de reporte McKinsey.</a:t>
            </a:r>
          </a:p>
          <a:p>
            <a:pPr marL="342900" lvl="0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Participación de </a:t>
            </a:r>
            <a:r>
              <a:rPr lang="es-MX" sz="17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 en la agenda.</a:t>
            </a:r>
          </a:p>
          <a:p>
            <a:pPr marL="342900" lvl="0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Invitación a </a:t>
            </a:r>
            <a:r>
              <a:rPr lang="es-MX" sz="17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speakers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 y </a:t>
            </a:r>
            <a:r>
              <a:rPr lang="es-MX" sz="1700" dirty="0" err="1">
                <a:latin typeface="Helvetica" panose="020B0604020202020204" pitchFamily="34" charset="0"/>
                <a:cs typeface="Helvetica" panose="020B0604020202020204" pitchFamily="34" charset="0"/>
              </a:rPr>
              <a:t>CEOs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 de renombre internacional.</a:t>
            </a:r>
          </a:p>
          <a:p>
            <a:pPr marL="342900" lvl="0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700" b="1" dirty="0">
                <a:latin typeface="Helvetica" panose="020B0604020202020204" pitchFamily="34" charset="0"/>
                <a:cs typeface="Helvetica" panose="020B0604020202020204" pitchFamily="34" charset="0"/>
              </a:rPr>
              <a:t>Reuniones exclusivas 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de AFORES, Aseguradoras, FO y </a:t>
            </a:r>
            <a:r>
              <a:rPr lang="es-MX" sz="17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.</a:t>
            </a:r>
          </a:p>
          <a:p>
            <a:pPr marL="342900" lvl="0" indent="-342900" algn="just">
              <a:lnSpc>
                <a:spcPct val="11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700" b="1" dirty="0">
                <a:latin typeface="Helvetica" panose="020B0604020202020204" pitchFamily="34" charset="0"/>
                <a:cs typeface="Helvetica" panose="020B0604020202020204" pitchFamily="34" charset="0"/>
              </a:rPr>
              <a:t>Mapeo e identificación 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de </a:t>
            </a:r>
            <a:r>
              <a:rPr lang="es-MX" sz="17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sz="1700" dirty="0">
                <a:latin typeface="Helvetica" panose="020B0604020202020204" pitchFamily="34" charset="0"/>
                <a:cs typeface="Helvetica" panose="020B0604020202020204" pitchFamily="34" charset="0"/>
              </a:rPr>
              <a:t> Nacionales e Internacionales.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MX" sz="1800" cap="small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4E16719D-BE37-4962-94B9-73334509A043}"/>
              </a:ext>
            </a:extLst>
          </p:cNvPr>
          <p:cNvSpPr txBox="1">
            <a:spLocks/>
          </p:cNvSpPr>
          <p:nvPr/>
        </p:nvSpPr>
        <p:spPr>
          <a:xfrm>
            <a:off x="6215797" y="1316977"/>
            <a:ext cx="5164966" cy="43945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Aliados estratégicos para la atracción de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endParaRPr lang="es-MX" sz="1600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Fichas descriptivas sobre </a:t>
            </a:r>
            <a:r>
              <a:rPr lang="es-MX" sz="1600" dirty="0" err="1">
                <a:latin typeface="Helvetica" panose="020B0604020202020204" pitchFamily="34" charset="0"/>
                <a:cs typeface="Helvetica" panose="020B0604020202020204" pitchFamily="34" charset="0"/>
              </a:rPr>
              <a:t>LPs</a:t>
            </a: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 participantes.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Calendario de </a:t>
            </a:r>
            <a:r>
              <a:rPr lang="es-MX" sz="1600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Fundraising</a:t>
            </a:r>
            <a:endParaRPr lang="es-MX" sz="1600" i="1" dirty="0">
              <a:latin typeface="Helvetica" panose="020B0604020202020204" pitchFamily="34" charset="0"/>
              <a:cs typeface="Helvetica" panose="020B0604020202020204" pitchFamily="34" charset="0"/>
            </a:endParaRP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dirty="0">
                <a:latin typeface="Helvetica" panose="020B0604020202020204" pitchFamily="34" charset="0"/>
                <a:cs typeface="Helvetica" panose="020B0604020202020204" pitchFamily="34" charset="0"/>
              </a:rPr>
              <a:t>Contenido atractivo con temas de actualidad.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Herramientas tecnológicas, plataforma interactiva y </a:t>
            </a:r>
            <a:r>
              <a:rPr lang="es-MX" sz="1600" b="1" i="1" dirty="0" err="1">
                <a:latin typeface="Helvetica" panose="020B0604020202020204" pitchFamily="34" charset="0"/>
                <a:cs typeface="Helvetica" panose="020B0604020202020204" pitchFamily="34" charset="0"/>
              </a:rPr>
              <a:t>networking</a:t>
            </a:r>
            <a:r>
              <a:rPr lang="es-MX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 eficiente. 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s-MX" sz="1600" b="1" dirty="0">
                <a:latin typeface="Helvetica" panose="020B0604020202020204" pitchFamily="34" charset="0"/>
                <a:cs typeface="Helvetica" panose="020B0604020202020204" pitchFamily="34" charset="0"/>
              </a:rPr>
              <a:t>Reconocimiento a las mejores transacciones / Mejores Prácticas de la industria.</a:t>
            </a:r>
          </a:p>
          <a:p>
            <a:pPr marL="34290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endParaRPr lang="es-MX" sz="1800" cap="small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869471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42787</TotalTime>
  <Words>1024</Words>
  <Application>Microsoft Office PowerPoint</Application>
  <PresentationFormat>Panorámica</PresentationFormat>
  <Paragraphs>178</Paragraphs>
  <Slides>11</Slides>
  <Notes>5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7" baseType="lpstr">
      <vt:lpstr>Arial</vt:lpstr>
      <vt:lpstr>Calibri</vt:lpstr>
      <vt:lpstr>Calibri Light</vt:lpstr>
      <vt:lpstr>Helvetica</vt:lpstr>
      <vt:lpstr>Symbol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Dirección General de Programas de Emprendedores y Financiamiento  Tablero de Control</dc:title>
  <dc:creator>Maria Patricia Corona Garcia</dc:creator>
  <cp:lastModifiedBy>luis vidal</cp:lastModifiedBy>
  <cp:revision>1409</cp:revision>
  <dcterms:modified xsi:type="dcterms:W3CDTF">2021-01-13T23:56:26Z</dcterms:modified>
</cp:coreProperties>
</file>