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2">
  <p:sldMasterIdLst>
    <p:sldMasterId id="2147483648" r:id="rId1"/>
  </p:sldMasterIdLst>
  <p:notesMasterIdLst>
    <p:notesMasterId r:id="rId15"/>
  </p:notesMasterIdLst>
  <p:handoutMasterIdLst>
    <p:handoutMasterId r:id="rId16"/>
  </p:handoutMasterIdLst>
  <p:sldIdLst>
    <p:sldId id="256" r:id="rId2"/>
    <p:sldId id="2173" r:id="rId3"/>
    <p:sldId id="2474" r:id="rId4"/>
    <p:sldId id="2473" r:id="rId5"/>
    <p:sldId id="2379" r:id="rId6"/>
    <p:sldId id="2475" r:id="rId7"/>
    <p:sldId id="2465" r:id="rId8"/>
    <p:sldId id="2476" r:id="rId9"/>
    <p:sldId id="2467" r:id="rId10"/>
    <p:sldId id="2477" r:id="rId11"/>
    <p:sldId id="2469" r:id="rId12"/>
    <p:sldId id="2472" r:id="rId13"/>
    <p:sldId id="2478" r:id="rId14"/>
  </p:sldIdLst>
  <p:sldSz cx="12192000" cy="6858000"/>
  <p:notesSz cx="7023100" cy="9309100"/>
  <p:defaultText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iliana Reyes Castrejon" initials="LRC" lastIdx="3" clrIdx="0">
    <p:extLst>
      <p:ext uri="{19B8F6BF-5375-455C-9EA6-DF929625EA0E}">
        <p15:presenceInfo xmlns:p15="http://schemas.microsoft.com/office/powerpoint/2012/main" userId="S-1-5-21-586838802-3905140638-787700010-37405" providerId="AD"/>
      </p:ext>
    </p:extLst>
  </p:cmAuthor>
  <p:cmAuthor id="2" name="Liliana Reyes" initials="LR" lastIdx="2" clrIdx="1">
    <p:extLst>
      <p:ext uri="{19B8F6BF-5375-455C-9EA6-DF929625EA0E}">
        <p15:presenceInfo xmlns:p15="http://schemas.microsoft.com/office/powerpoint/2012/main" userId="S-1-12-1-2584844981-1276685327-1318565250-1478175063" providerId="AD"/>
      </p:ext>
    </p:extLst>
  </p:cmAuthor>
  <p:cmAuthor id="3" name="Liliana Reyes" initials="LR [2]" lastIdx="16" clrIdx="2">
    <p:extLst>
      <p:ext uri="{19B8F6BF-5375-455C-9EA6-DF929625EA0E}">
        <p15:presenceInfo xmlns:p15="http://schemas.microsoft.com/office/powerpoint/2012/main" userId="S::lreyes@amexcap.com::9a119ab5-ac0f-4c18-82b5-974e57291b58" providerId="AD"/>
      </p:ext>
    </p:extLst>
  </p:cmAuthor>
  <p:cmAuthor id="4" name="Victor Ramírez" initials="VR" lastIdx="1" clrIdx="3">
    <p:extLst>
      <p:ext uri="{19B8F6BF-5375-455C-9EA6-DF929625EA0E}">
        <p15:presenceInfo xmlns:p15="http://schemas.microsoft.com/office/powerpoint/2012/main" userId="Victor Ramírez" providerId="None"/>
      </p:ext>
    </p:extLst>
  </p:cmAuthor>
  <p:cmAuthor id="5" name="Jessica Allison Jorge Sánchez" initials="JAJS" lastIdx="6" clrIdx="4">
    <p:extLst>
      <p:ext uri="{19B8F6BF-5375-455C-9EA6-DF929625EA0E}">
        <p15:presenceInfo xmlns:p15="http://schemas.microsoft.com/office/powerpoint/2012/main" userId="S::ajorge@amexcap.com::76817a83-659b-406e-8302-85efa1e1cae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42424"/>
    <a:srgbClr val="FFFFEB"/>
    <a:srgbClr val="FFF8E5"/>
    <a:srgbClr val="EFF1F5"/>
    <a:srgbClr val="A99E76"/>
    <a:srgbClr val="87C8D9"/>
    <a:srgbClr val="4CEAF5"/>
    <a:srgbClr val="800080"/>
    <a:srgbClr val="0099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Estilo temático 1 - Énfasis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775DCB02-9BB8-47FD-8907-85C794F793BA}" styleName="Estilo temático 1 - Énfasis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10A1B5D5-9B99-4C35-A422-299274C87663}" styleName="Estilo medio 1 - Énfasis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8B1032C-EA38-4F05-BA0D-38AFFFC7BED3}" styleName="Estilo claro 3 - Acento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799B23B-EC83-4686-B30A-512413B5E67A}" styleName="Estilo claro 3 - Acento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8EC20E35-A176-4012-BC5E-935CFFF8708E}" styleName="Estilo medio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2DE63D5-997A-4646-A377-4702673A728D}" styleName="Estilo claro 2 - Acento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0505E3EF-67EA-436B-97B2-0124C06EBD24}" styleName="Estilo medio 4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E8034E78-7F5D-4C2E-B375-FC64B27BC917}" styleName="Estilo oscuro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C89EF96-8CEA-46FF-86C4-4CE0E7609802}" styleName="Estilo claro 3 - Acento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Estilo claro 3 - Acento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Estilo claro 3 - Acento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Estilo medio 1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37CE84F3-28C3-443E-9E96-99CF82512B78}" styleName="Estilo oscuro 1 - Énfasis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A107856-5554-42FB-B03E-39F5DBC370BA}" styleName="Estilo medio 4 - Énfasis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Estilo medio 4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Estilo medio 4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E171933-4619-4E11-9A3F-F7608DF75F80}" styleName="Estilo medio 1 - Énfasis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B301B821-A1FF-4177-AEE7-76D212191A09}" styleName="Estilo medio 1 - Énfasis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ABFCF23-3B69-468F-B69F-88F6DE6A72F2}" styleName="Estilo medio 1 - Énfasis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DBED569-4797-4DF1-A0F4-6AAB3CD982D8}" styleName="Estilo claro 3 - Acento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7E9639D4-E3E2-4D34-9284-5A2195B3D0D7}" styleName="Estilo claro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75" autoAdjust="0"/>
    <p:restoredTop sz="93135" autoAdjust="0"/>
  </p:normalViewPr>
  <p:slideViewPr>
    <p:cSldViewPr snapToGrid="0">
      <p:cViewPr varScale="1">
        <p:scale>
          <a:sx n="72" d="100"/>
          <a:sy n="72" d="100"/>
        </p:scale>
        <p:origin x="576" y="66"/>
      </p:cViewPr>
      <p:guideLst/>
    </p:cSldViewPr>
  </p:slideViewPr>
  <p:notesTextViewPr>
    <p:cViewPr>
      <p:scale>
        <a:sx n="200" d="100"/>
        <a:sy n="200" d="100"/>
      </p:scale>
      <p:origin x="0" y="0"/>
    </p:cViewPr>
  </p:notesTextViewPr>
  <p:notesViewPr>
    <p:cSldViewPr snapToGrid="0">
      <p:cViewPr varScale="1">
        <p:scale>
          <a:sx n="54" d="100"/>
          <a:sy n="54" d="100"/>
        </p:scale>
        <p:origin x="2874"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9CCECD1-6221-424B-A79D-32C0C2C9ED66}" type="doc">
      <dgm:prSet loTypeId="urn:microsoft.com/office/officeart/2005/8/layout/chevron1" loCatId="process" qsTypeId="urn:microsoft.com/office/officeart/2005/8/quickstyle/simple1" qsCatId="simple" csTypeId="urn:microsoft.com/office/officeart/2005/8/colors/colorful2" csCatId="colorful" phldr="1"/>
      <dgm:spPr/>
    </dgm:pt>
    <dgm:pt modelId="{4C9A6A1E-C324-4B4A-934B-86346F590BEB}">
      <dgm:prSet phldrT="[Texto]" custT="1"/>
      <dgm:spPr/>
      <dgm:t>
        <a:bodyPr/>
        <a:lstStyle/>
        <a:p>
          <a:r>
            <a:rPr lang="es-ES" sz="1600" dirty="0">
              <a:latin typeface="Helvetica" panose="020B0604020202020204" pitchFamily="34" charset="0"/>
              <a:cs typeface="Helvetica" panose="020B0604020202020204" pitchFamily="34" charset="0"/>
            </a:rPr>
            <a:t>Lanzamiento de convocatoria y recepción de propuestas</a:t>
          </a:r>
        </a:p>
      </dgm:t>
    </dgm:pt>
    <dgm:pt modelId="{C776D174-EEBA-4353-9EBD-CF47A773F438}" type="parTrans" cxnId="{EAD3506E-8D68-4036-8DC6-0A48CD536194}">
      <dgm:prSet/>
      <dgm:spPr/>
      <dgm:t>
        <a:bodyPr/>
        <a:lstStyle/>
        <a:p>
          <a:endParaRPr lang="es-ES" sz="1600">
            <a:latin typeface="Helvetica" panose="020B0604020202020204" pitchFamily="34" charset="0"/>
            <a:cs typeface="Helvetica" panose="020B0604020202020204" pitchFamily="34" charset="0"/>
          </a:endParaRPr>
        </a:p>
      </dgm:t>
    </dgm:pt>
    <dgm:pt modelId="{E581B7A7-B851-4FCC-9364-0160B9569C07}" type="sibTrans" cxnId="{EAD3506E-8D68-4036-8DC6-0A48CD536194}">
      <dgm:prSet/>
      <dgm:spPr/>
      <dgm:t>
        <a:bodyPr/>
        <a:lstStyle/>
        <a:p>
          <a:endParaRPr lang="es-ES" sz="1600">
            <a:latin typeface="Helvetica" panose="020B0604020202020204" pitchFamily="34" charset="0"/>
            <a:cs typeface="Helvetica" panose="020B0604020202020204" pitchFamily="34" charset="0"/>
          </a:endParaRPr>
        </a:p>
      </dgm:t>
    </dgm:pt>
    <dgm:pt modelId="{D72093EC-9961-487E-A5A0-EC85690D730E}">
      <dgm:prSet phldrT="[Texto]" custT="1"/>
      <dgm:spPr/>
      <dgm:t>
        <a:bodyPr/>
        <a:lstStyle/>
        <a:p>
          <a:r>
            <a:rPr lang="es-ES" sz="1600" dirty="0">
              <a:latin typeface="Helvetica" panose="020B0604020202020204" pitchFamily="34" charset="0"/>
              <a:cs typeface="Helvetica" panose="020B0604020202020204" pitchFamily="34" charset="0"/>
            </a:rPr>
            <a:t>Análisis y votación: </a:t>
          </a:r>
        </a:p>
      </dgm:t>
    </dgm:pt>
    <dgm:pt modelId="{BD918AFB-92C4-4032-92D8-65B0CD82DA87}" type="parTrans" cxnId="{CD584E9F-978B-4CB9-8CFB-BD4AA3F50DF4}">
      <dgm:prSet/>
      <dgm:spPr/>
      <dgm:t>
        <a:bodyPr/>
        <a:lstStyle/>
        <a:p>
          <a:endParaRPr lang="es-ES" sz="1600">
            <a:latin typeface="Helvetica" panose="020B0604020202020204" pitchFamily="34" charset="0"/>
            <a:cs typeface="Helvetica" panose="020B0604020202020204" pitchFamily="34" charset="0"/>
          </a:endParaRPr>
        </a:p>
      </dgm:t>
    </dgm:pt>
    <dgm:pt modelId="{8DBBE5E7-E7D0-417A-925E-3FEDFD0617BE}" type="sibTrans" cxnId="{CD584E9F-978B-4CB9-8CFB-BD4AA3F50DF4}">
      <dgm:prSet/>
      <dgm:spPr/>
      <dgm:t>
        <a:bodyPr/>
        <a:lstStyle/>
        <a:p>
          <a:endParaRPr lang="es-ES" sz="1600">
            <a:latin typeface="Helvetica" panose="020B0604020202020204" pitchFamily="34" charset="0"/>
            <a:cs typeface="Helvetica" panose="020B0604020202020204" pitchFamily="34" charset="0"/>
          </a:endParaRPr>
        </a:p>
      </dgm:t>
    </dgm:pt>
    <dgm:pt modelId="{F3E5963B-3C7B-49E6-89F4-828197B7A0DB}">
      <dgm:prSet custT="1"/>
      <dgm:spPr/>
      <dgm:t>
        <a:bodyPr/>
        <a:lstStyle/>
        <a:p>
          <a:r>
            <a:rPr lang="es-ES" sz="1600" dirty="0">
              <a:latin typeface="Helvetica" panose="020B0604020202020204" pitchFamily="34" charset="0"/>
              <a:cs typeface="Helvetica" panose="020B0604020202020204" pitchFamily="34" charset="0"/>
            </a:rPr>
            <a:t>Finalización de caracterización y revisiones de la Metodología y Criterios de Evaluación</a:t>
          </a:r>
        </a:p>
      </dgm:t>
    </dgm:pt>
    <dgm:pt modelId="{EF9FD118-0DF6-4194-855D-1216730B60AA}" type="parTrans" cxnId="{925531A5-3FBD-43AA-BF39-948882EE61BB}">
      <dgm:prSet/>
      <dgm:spPr/>
      <dgm:t>
        <a:bodyPr/>
        <a:lstStyle/>
        <a:p>
          <a:endParaRPr lang="es-ES" sz="1600">
            <a:latin typeface="Helvetica" panose="020B0604020202020204" pitchFamily="34" charset="0"/>
            <a:cs typeface="Helvetica" panose="020B0604020202020204" pitchFamily="34" charset="0"/>
          </a:endParaRPr>
        </a:p>
      </dgm:t>
    </dgm:pt>
    <dgm:pt modelId="{269628C2-DCC4-4B52-B7E7-52F1AD1F3EAB}" type="sibTrans" cxnId="{925531A5-3FBD-43AA-BF39-948882EE61BB}">
      <dgm:prSet/>
      <dgm:spPr/>
      <dgm:t>
        <a:bodyPr/>
        <a:lstStyle/>
        <a:p>
          <a:endParaRPr lang="es-ES" sz="1600">
            <a:latin typeface="Helvetica" panose="020B0604020202020204" pitchFamily="34" charset="0"/>
            <a:cs typeface="Helvetica" panose="020B0604020202020204" pitchFamily="34" charset="0"/>
          </a:endParaRPr>
        </a:p>
      </dgm:t>
    </dgm:pt>
    <dgm:pt modelId="{BE05F3FB-AD7C-4F67-9CE9-48B8C1FB3C4E}" type="pres">
      <dgm:prSet presAssocID="{39CCECD1-6221-424B-A79D-32C0C2C9ED66}" presName="Name0" presStyleCnt="0">
        <dgm:presLayoutVars>
          <dgm:dir/>
          <dgm:animLvl val="lvl"/>
          <dgm:resizeHandles val="exact"/>
        </dgm:presLayoutVars>
      </dgm:prSet>
      <dgm:spPr/>
    </dgm:pt>
    <dgm:pt modelId="{872A49A7-9929-4CF0-B906-94A01CB2428C}" type="pres">
      <dgm:prSet presAssocID="{F3E5963B-3C7B-49E6-89F4-828197B7A0DB}" presName="parTxOnly" presStyleLbl="node1" presStyleIdx="0" presStyleCnt="3">
        <dgm:presLayoutVars>
          <dgm:chMax val="0"/>
          <dgm:chPref val="0"/>
          <dgm:bulletEnabled val="1"/>
        </dgm:presLayoutVars>
      </dgm:prSet>
      <dgm:spPr/>
    </dgm:pt>
    <dgm:pt modelId="{744AC90B-94B8-4640-B0A9-95C3F46E5530}" type="pres">
      <dgm:prSet presAssocID="{269628C2-DCC4-4B52-B7E7-52F1AD1F3EAB}" presName="parTxOnlySpace" presStyleCnt="0"/>
      <dgm:spPr/>
    </dgm:pt>
    <dgm:pt modelId="{947784C4-ECB0-4AA3-8EAD-97F1FD5DC573}" type="pres">
      <dgm:prSet presAssocID="{4C9A6A1E-C324-4B4A-934B-86346F590BEB}" presName="parTxOnly" presStyleLbl="node1" presStyleIdx="1" presStyleCnt="3">
        <dgm:presLayoutVars>
          <dgm:chMax val="0"/>
          <dgm:chPref val="0"/>
          <dgm:bulletEnabled val="1"/>
        </dgm:presLayoutVars>
      </dgm:prSet>
      <dgm:spPr/>
    </dgm:pt>
    <dgm:pt modelId="{EE2C9B47-07DE-48B2-A9B2-782011568C12}" type="pres">
      <dgm:prSet presAssocID="{E581B7A7-B851-4FCC-9364-0160B9569C07}" presName="parTxOnlySpace" presStyleCnt="0"/>
      <dgm:spPr/>
    </dgm:pt>
    <dgm:pt modelId="{AF6F5903-2D74-412B-917E-B7D5894BCAA1}" type="pres">
      <dgm:prSet presAssocID="{D72093EC-9961-487E-A5A0-EC85690D730E}" presName="parTxOnly" presStyleLbl="node1" presStyleIdx="2" presStyleCnt="3">
        <dgm:presLayoutVars>
          <dgm:chMax val="0"/>
          <dgm:chPref val="0"/>
          <dgm:bulletEnabled val="1"/>
        </dgm:presLayoutVars>
      </dgm:prSet>
      <dgm:spPr/>
    </dgm:pt>
  </dgm:ptLst>
  <dgm:cxnLst>
    <dgm:cxn modelId="{74BF5869-D2BE-4B00-B06B-6C4A15D0363D}" type="presOf" srcId="{F3E5963B-3C7B-49E6-89F4-828197B7A0DB}" destId="{872A49A7-9929-4CF0-B906-94A01CB2428C}" srcOrd="0" destOrd="0" presId="urn:microsoft.com/office/officeart/2005/8/layout/chevron1"/>
    <dgm:cxn modelId="{EAD3506E-8D68-4036-8DC6-0A48CD536194}" srcId="{39CCECD1-6221-424B-A79D-32C0C2C9ED66}" destId="{4C9A6A1E-C324-4B4A-934B-86346F590BEB}" srcOrd="1" destOrd="0" parTransId="{C776D174-EEBA-4353-9EBD-CF47A773F438}" sibTransId="{E581B7A7-B851-4FCC-9364-0160B9569C07}"/>
    <dgm:cxn modelId="{70A1FD55-779B-4781-875E-948F8A29240C}" type="presOf" srcId="{D72093EC-9961-487E-A5A0-EC85690D730E}" destId="{AF6F5903-2D74-412B-917E-B7D5894BCAA1}" srcOrd="0" destOrd="0" presId="urn:microsoft.com/office/officeart/2005/8/layout/chevron1"/>
    <dgm:cxn modelId="{CD584E9F-978B-4CB9-8CFB-BD4AA3F50DF4}" srcId="{39CCECD1-6221-424B-A79D-32C0C2C9ED66}" destId="{D72093EC-9961-487E-A5A0-EC85690D730E}" srcOrd="2" destOrd="0" parTransId="{BD918AFB-92C4-4032-92D8-65B0CD82DA87}" sibTransId="{8DBBE5E7-E7D0-417A-925E-3FEDFD0617BE}"/>
    <dgm:cxn modelId="{925531A5-3FBD-43AA-BF39-948882EE61BB}" srcId="{39CCECD1-6221-424B-A79D-32C0C2C9ED66}" destId="{F3E5963B-3C7B-49E6-89F4-828197B7A0DB}" srcOrd="0" destOrd="0" parTransId="{EF9FD118-0DF6-4194-855D-1216730B60AA}" sibTransId="{269628C2-DCC4-4B52-B7E7-52F1AD1F3EAB}"/>
    <dgm:cxn modelId="{CA3E46B4-90A2-46D0-8BED-D25085EF232C}" type="presOf" srcId="{39CCECD1-6221-424B-A79D-32C0C2C9ED66}" destId="{BE05F3FB-AD7C-4F67-9CE9-48B8C1FB3C4E}" srcOrd="0" destOrd="0" presId="urn:microsoft.com/office/officeart/2005/8/layout/chevron1"/>
    <dgm:cxn modelId="{BD40AAE0-9245-42A4-B3C0-9E891406CBBB}" type="presOf" srcId="{4C9A6A1E-C324-4B4A-934B-86346F590BEB}" destId="{947784C4-ECB0-4AA3-8EAD-97F1FD5DC573}" srcOrd="0" destOrd="0" presId="urn:microsoft.com/office/officeart/2005/8/layout/chevron1"/>
    <dgm:cxn modelId="{77DD6961-95DC-4DD6-B9E6-3CA036567ECE}" type="presParOf" srcId="{BE05F3FB-AD7C-4F67-9CE9-48B8C1FB3C4E}" destId="{872A49A7-9929-4CF0-B906-94A01CB2428C}" srcOrd="0" destOrd="0" presId="urn:microsoft.com/office/officeart/2005/8/layout/chevron1"/>
    <dgm:cxn modelId="{FFED10F4-4F5C-495F-99E5-295E56C78259}" type="presParOf" srcId="{BE05F3FB-AD7C-4F67-9CE9-48B8C1FB3C4E}" destId="{744AC90B-94B8-4640-B0A9-95C3F46E5530}" srcOrd="1" destOrd="0" presId="urn:microsoft.com/office/officeart/2005/8/layout/chevron1"/>
    <dgm:cxn modelId="{882B19F6-F88B-4BDB-9A1F-5CCF7148F87A}" type="presParOf" srcId="{BE05F3FB-AD7C-4F67-9CE9-48B8C1FB3C4E}" destId="{947784C4-ECB0-4AA3-8EAD-97F1FD5DC573}" srcOrd="2" destOrd="0" presId="urn:microsoft.com/office/officeart/2005/8/layout/chevron1"/>
    <dgm:cxn modelId="{CEE505A8-2595-4773-8E67-7184AEF6C567}" type="presParOf" srcId="{BE05F3FB-AD7C-4F67-9CE9-48B8C1FB3C4E}" destId="{EE2C9B47-07DE-48B2-A9B2-782011568C12}" srcOrd="3" destOrd="0" presId="urn:microsoft.com/office/officeart/2005/8/layout/chevron1"/>
    <dgm:cxn modelId="{11F1A878-A354-4611-AA9C-49A43C0BE3E2}" type="presParOf" srcId="{BE05F3FB-AD7C-4F67-9CE9-48B8C1FB3C4E}" destId="{AF6F5903-2D74-412B-917E-B7D5894BCAA1}" srcOrd="4" destOrd="0" presId="urn:microsoft.com/office/officeart/2005/8/layout/chevr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2A49A7-9929-4CF0-B906-94A01CB2428C}">
      <dsp:nvSpPr>
        <dsp:cNvPr id="0" name=""/>
        <dsp:cNvSpPr/>
      </dsp:nvSpPr>
      <dsp:spPr>
        <a:xfrm>
          <a:off x="2735" y="743321"/>
          <a:ext cx="3332939" cy="1333175"/>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ES" sz="1600" kern="1200" dirty="0">
              <a:latin typeface="Helvetica" panose="020B0604020202020204" pitchFamily="34" charset="0"/>
              <a:cs typeface="Helvetica" panose="020B0604020202020204" pitchFamily="34" charset="0"/>
            </a:rPr>
            <a:t>Finalización de caracterización y revisiones de la Metodología y Criterios de Evaluación</a:t>
          </a:r>
        </a:p>
      </dsp:txBody>
      <dsp:txXfrm>
        <a:off x="669323" y="743321"/>
        <a:ext cx="1999764" cy="1333175"/>
      </dsp:txXfrm>
    </dsp:sp>
    <dsp:sp modelId="{947784C4-ECB0-4AA3-8EAD-97F1FD5DC573}">
      <dsp:nvSpPr>
        <dsp:cNvPr id="0" name=""/>
        <dsp:cNvSpPr/>
      </dsp:nvSpPr>
      <dsp:spPr>
        <a:xfrm>
          <a:off x="3002381" y="743321"/>
          <a:ext cx="3332939" cy="1333175"/>
        </a:xfrm>
        <a:prstGeom prst="chevron">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ES" sz="1600" kern="1200" dirty="0">
              <a:latin typeface="Helvetica" panose="020B0604020202020204" pitchFamily="34" charset="0"/>
              <a:cs typeface="Helvetica" panose="020B0604020202020204" pitchFamily="34" charset="0"/>
            </a:rPr>
            <a:t>Lanzamiento de convocatoria y recepción de propuestas</a:t>
          </a:r>
        </a:p>
      </dsp:txBody>
      <dsp:txXfrm>
        <a:off x="3668969" y="743321"/>
        <a:ext cx="1999764" cy="1333175"/>
      </dsp:txXfrm>
    </dsp:sp>
    <dsp:sp modelId="{AF6F5903-2D74-412B-917E-B7D5894BCAA1}">
      <dsp:nvSpPr>
        <dsp:cNvPr id="0" name=""/>
        <dsp:cNvSpPr/>
      </dsp:nvSpPr>
      <dsp:spPr>
        <a:xfrm>
          <a:off x="6002026" y="743321"/>
          <a:ext cx="3332939" cy="1333175"/>
        </a:xfrm>
        <a:prstGeom prst="chevron">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008" tIns="21336" rIns="21336" bIns="21336" numCol="1" spcCol="1270" anchor="ctr" anchorCtr="0">
          <a:noAutofit/>
        </a:bodyPr>
        <a:lstStyle/>
        <a:p>
          <a:pPr marL="0" lvl="0" indent="0" algn="ctr" defTabSz="711200">
            <a:lnSpc>
              <a:spcPct val="90000"/>
            </a:lnSpc>
            <a:spcBef>
              <a:spcPct val="0"/>
            </a:spcBef>
            <a:spcAft>
              <a:spcPct val="35000"/>
            </a:spcAft>
            <a:buNone/>
          </a:pPr>
          <a:r>
            <a:rPr lang="es-ES" sz="1600" kern="1200" dirty="0">
              <a:latin typeface="Helvetica" panose="020B0604020202020204" pitchFamily="34" charset="0"/>
              <a:cs typeface="Helvetica" panose="020B0604020202020204" pitchFamily="34" charset="0"/>
            </a:rPr>
            <a:t>Análisis y votación: </a:t>
          </a:r>
        </a:p>
      </dsp:txBody>
      <dsp:txXfrm>
        <a:off x="6668614" y="743321"/>
        <a:ext cx="1999764" cy="13331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s-MX"/>
          </a:p>
        </p:txBody>
      </p:sp>
      <p:sp>
        <p:nvSpPr>
          <p:cNvPr id="3" name="Marcador de fecha 2"/>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F9847F8-5429-4227-82DB-D98EABB6351E}" type="datetimeFigureOut">
              <a:rPr lang="es-MX" smtClean="0"/>
              <a:t>16/02/2021</a:t>
            </a:fld>
            <a:endParaRPr lang="es-MX"/>
          </a:p>
        </p:txBody>
      </p:sp>
      <p:sp>
        <p:nvSpPr>
          <p:cNvPr id="4" name="Marcador de pie de página 3"/>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s-MX"/>
          </a:p>
        </p:txBody>
      </p:sp>
      <p:sp>
        <p:nvSpPr>
          <p:cNvPr id="5" name="Marcador de número de diapositiva 4"/>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778BD2B7-C654-4BE9-8791-8347293F6BF9}" type="slidenum">
              <a:rPr lang="es-MX" smtClean="0"/>
              <a:t>‹Nº›</a:t>
            </a:fld>
            <a:endParaRPr lang="es-MX"/>
          </a:p>
        </p:txBody>
      </p:sp>
    </p:spTree>
    <p:extLst>
      <p:ext uri="{BB962C8B-B14F-4D97-AF65-F5344CB8AC3E}">
        <p14:creationId xmlns:p14="http://schemas.microsoft.com/office/powerpoint/2010/main" val="25061496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6725"/>
          </a:xfrm>
          <a:prstGeom prst="rect">
            <a:avLst/>
          </a:prstGeom>
        </p:spPr>
        <p:txBody>
          <a:bodyPr vert="horz" lIns="91440" tIns="45720" rIns="91440" bIns="45720" rtlCol="0"/>
          <a:lstStyle>
            <a:lvl1pPr algn="l">
              <a:defRPr sz="1200"/>
            </a:lvl1pPr>
          </a:lstStyle>
          <a:p>
            <a:endParaRPr lang="es-MX"/>
          </a:p>
        </p:txBody>
      </p:sp>
      <p:sp>
        <p:nvSpPr>
          <p:cNvPr id="3" name="Date Placeholder 2"/>
          <p:cNvSpPr>
            <a:spLocks noGrp="1"/>
          </p:cNvSpPr>
          <p:nvPr>
            <p:ph type="dt" idx="1"/>
          </p:nvPr>
        </p:nvSpPr>
        <p:spPr>
          <a:xfrm>
            <a:off x="3978275" y="0"/>
            <a:ext cx="3043238" cy="466725"/>
          </a:xfrm>
          <a:prstGeom prst="rect">
            <a:avLst/>
          </a:prstGeom>
        </p:spPr>
        <p:txBody>
          <a:bodyPr vert="horz" lIns="91440" tIns="45720" rIns="91440" bIns="45720" rtlCol="0"/>
          <a:lstStyle>
            <a:lvl1pPr algn="r">
              <a:defRPr sz="1200"/>
            </a:lvl1pPr>
          </a:lstStyle>
          <a:p>
            <a:fld id="{72D3777A-17EA-4A94-8FF1-E31730926F03}" type="datetimeFigureOut">
              <a:rPr lang="es-MX" smtClean="0"/>
              <a:t>16/02/2021</a:t>
            </a:fld>
            <a:endParaRPr lang="es-MX"/>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1440" tIns="45720" rIns="91440" bIns="45720" rtlCol="0" anchor="ctr"/>
          <a:lstStyle/>
          <a:p>
            <a:endParaRPr lang="es-MX"/>
          </a:p>
        </p:txBody>
      </p:sp>
      <p:sp>
        <p:nvSpPr>
          <p:cNvPr id="5" name="Notes Placeholder 4"/>
          <p:cNvSpPr>
            <a:spLocks noGrp="1"/>
          </p:cNvSpPr>
          <p:nvPr>
            <p:ph type="body" sz="quarter" idx="3"/>
          </p:nvPr>
        </p:nvSpPr>
        <p:spPr>
          <a:xfrm>
            <a:off x="701675" y="4479925"/>
            <a:ext cx="5619750" cy="3665538"/>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s-MX"/>
          </a:p>
        </p:txBody>
      </p:sp>
      <p:sp>
        <p:nvSpPr>
          <p:cNvPr id="6" name="Footer Placeholder 5"/>
          <p:cNvSpPr>
            <a:spLocks noGrp="1"/>
          </p:cNvSpPr>
          <p:nvPr>
            <p:ph type="ftr" sz="quarter" idx="4"/>
          </p:nvPr>
        </p:nvSpPr>
        <p:spPr>
          <a:xfrm>
            <a:off x="0" y="8842375"/>
            <a:ext cx="3043238" cy="466725"/>
          </a:xfrm>
          <a:prstGeom prst="rect">
            <a:avLst/>
          </a:prstGeom>
        </p:spPr>
        <p:txBody>
          <a:bodyPr vert="horz" lIns="91440" tIns="45720" rIns="91440" bIns="45720" rtlCol="0" anchor="b"/>
          <a:lstStyle>
            <a:lvl1pPr algn="l">
              <a:defRPr sz="1200"/>
            </a:lvl1pPr>
          </a:lstStyle>
          <a:p>
            <a:endParaRPr lang="es-MX"/>
          </a:p>
        </p:txBody>
      </p:sp>
      <p:sp>
        <p:nvSpPr>
          <p:cNvPr id="7" name="Slide Number Placeholder 6"/>
          <p:cNvSpPr>
            <a:spLocks noGrp="1"/>
          </p:cNvSpPr>
          <p:nvPr>
            <p:ph type="sldNum" sz="quarter" idx="5"/>
          </p:nvPr>
        </p:nvSpPr>
        <p:spPr>
          <a:xfrm>
            <a:off x="3978275" y="8842375"/>
            <a:ext cx="3043238" cy="466725"/>
          </a:xfrm>
          <a:prstGeom prst="rect">
            <a:avLst/>
          </a:prstGeom>
        </p:spPr>
        <p:txBody>
          <a:bodyPr vert="horz" lIns="91440" tIns="45720" rIns="91440" bIns="45720" rtlCol="0" anchor="b"/>
          <a:lstStyle>
            <a:lvl1pPr algn="r">
              <a:defRPr sz="1200"/>
            </a:lvl1pPr>
          </a:lstStyle>
          <a:p>
            <a:fld id="{13370DDF-8F7D-4808-9657-920670CBA563}" type="slidenum">
              <a:rPr lang="es-MX" smtClean="0"/>
              <a:t>‹Nº›</a:t>
            </a:fld>
            <a:endParaRPr lang="es-MX"/>
          </a:p>
        </p:txBody>
      </p:sp>
    </p:spTree>
    <p:extLst>
      <p:ext uri="{BB962C8B-B14F-4D97-AF65-F5344CB8AC3E}">
        <p14:creationId xmlns:p14="http://schemas.microsoft.com/office/powerpoint/2010/main" val="5818896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3</a:t>
            </a:fld>
            <a:endParaRPr lang="es-MX"/>
          </a:p>
        </p:txBody>
      </p:sp>
    </p:spTree>
    <p:extLst>
      <p:ext uri="{BB962C8B-B14F-4D97-AF65-F5344CB8AC3E}">
        <p14:creationId xmlns:p14="http://schemas.microsoft.com/office/powerpoint/2010/main" val="2400546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5</a:t>
            </a:fld>
            <a:endParaRPr lang="es-MX"/>
          </a:p>
        </p:txBody>
      </p:sp>
    </p:spTree>
    <p:extLst>
      <p:ext uri="{BB962C8B-B14F-4D97-AF65-F5344CB8AC3E}">
        <p14:creationId xmlns:p14="http://schemas.microsoft.com/office/powerpoint/2010/main" val="23859065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7</a:t>
            </a:fld>
            <a:endParaRPr lang="es-MX"/>
          </a:p>
        </p:txBody>
      </p:sp>
    </p:spTree>
    <p:extLst>
      <p:ext uri="{BB962C8B-B14F-4D97-AF65-F5344CB8AC3E}">
        <p14:creationId xmlns:p14="http://schemas.microsoft.com/office/powerpoint/2010/main" val="345650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9</a:t>
            </a:fld>
            <a:endParaRPr lang="es-MX"/>
          </a:p>
        </p:txBody>
      </p:sp>
    </p:spTree>
    <p:extLst>
      <p:ext uri="{BB962C8B-B14F-4D97-AF65-F5344CB8AC3E}">
        <p14:creationId xmlns:p14="http://schemas.microsoft.com/office/powerpoint/2010/main" val="17217616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11</a:t>
            </a:fld>
            <a:endParaRPr lang="es-MX"/>
          </a:p>
        </p:txBody>
      </p:sp>
    </p:spTree>
    <p:extLst>
      <p:ext uri="{BB962C8B-B14F-4D97-AF65-F5344CB8AC3E}">
        <p14:creationId xmlns:p14="http://schemas.microsoft.com/office/powerpoint/2010/main" val="3759653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s-MX" dirty="0"/>
          </a:p>
        </p:txBody>
      </p:sp>
      <p:sp>
        <p:nvSpPr>
          <p:cNvPr id="4" name="Slide Number Placeholder 3"/>
          <p:cNvSpPr>
            <a:spLocks noGrp="1"/>
          </p:cNvSpPr>
          <p:nvPr>
            <p:ph type="sldNum" sz="quarter" idx="10"/>
          </p:nvPr>
        </p:nvSpPr>
        <p:spPr/>
        <p:txBody>
          <a:bodyPr/>
          <a:lstStyle/>
          <a:p>
            <a:fld id="{13370DDF-8F7D-4808-9657-920670CBA563}" type="slidenum">
              <a:rPr lang="es-MX" smtClean="0"/>
              <a:t>12</a:t>
            </a:fld>
            <a:endParaRPr lang="es-MX"/>
          </a:p>
        </p:txBody>
      </p:sp>
    </p:spTree>
    <p:extLst>
      <p:ext uri="{BB962C8B-B14F-4D97-AF65-F5344CB8AC3E}">
        <p14:creationId xmlns:p14="http://schemas.microsoft.com/office/powerpoint/2010/main" val="2558102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MX"/>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MX"/>
          </a:p>
        </p:txBody>
      </p:sp>
      <p:sp>
        <p:nvSpPr>
          <p:cNvPr id="4" name="Marcador de fecha 3"/>
          <p:cNvSpPr>
            <a:spLocks noGrp="1"/>
          </p:cNvSpPr>
          <p:nvPr>
            <p:ph type="dt" sz="half" idx="10"/>
          </p:nvPr>
        </p:nvSpPr>
        <p:spPr/>
        <p:txBody>
          <a:bodyPr/>
          <a:lstStyle/>
          <a:p>
            <a:fld id="{42E2B108-AA89-4AC1-BD6D-95CBA7EB2E61}" type="datetime1">
              <a:rPr lang="es-MX" smtClean="0"/>
              <a:t>16/02/2021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0788585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1B623DB-45A9-421C-99EA-7F52AC02A151}" type="datetime1">
              <a:rPr lang="es-MX" smtClean="0"/>
              <a:t>16/02/2021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634347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MX"/>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39E601FD-5237-414A-8103-455D39A5060B}" type="datetime1">
              <a:rPr lang="es-MX" smtClean="0"/>
              <a:t>16/02/2021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7096743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fecha 4"/>
          <p:cNvSpPr>
            <a:spLocks noGrp="1"/>
          </p:cNvSpPr>
          <p:nvPr>
            <p:ph type="dt" sz="half" idx="10"/>
          </p:nvPr>
        </p:nvSpPr>
        <p:spPr/>
        <p:txBody>
          <a:bodyPr/>
          <a:lstStyle/>
          <a:p>
            <a:fld id="{EB619DF3-0DB5-4D72-9032-8AAEE7E65FF9}" type="datetime1">
              <a:rPr lang="es-MX" smtClean="0"/>
              <a:t>16/02/2021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12666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s-MX"/>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7" name="Marcador de fecha 6"/>
          <p:cNvSpPr>
            <a:spLocks noGrp="1"/>
          </p:cNvSpPr>
          <p:nvPr>
            <p:ph type="dt" sz="half" idx="10"/>
          </p:nvPr>
        </p:nvSpPr>
        <p:spPr/>
        <p:txBody>
          <a:bodyPr/>
          <a:lstStyle/>
          <a:p>
            <a:fld id="{9443A890-E602-4584-87F1-73E5D4883FF6}" type="datetime1">
              <a:rPr lang="es-MX" smtClean="0"/>
              <a:t>16/02/2021</a:t>
            </a:fld>
            <a:endParaRPr lang="es-MX"/>
          </a:p>
        </p:txBody>
      </p:sp>
      <p:sp>
        <p:nvSpPr>
          <p:cNvPr id="8" name="Marcador de pie de página 7"/>
          <p:cNvSpPr>
            <a:spLocks noGrp="1"/>
          </p:cNvSpPr>
          <p:nvPr>
            <p:ph type="ftr" sz="quarter" idx="11"/>
          </p:nvPr>
        </p:nvSpPr>
        <p:spPr/>
        <p:txBody>
          <a:bodyPr/>
          <a:lstStyle/>
          <a:p>
            <a:endParaRPr lang="es-MX"/>
          </a:p>
        </p:txBody>
      </p:sp>
      <p:sp>
        <p:nvSpPr>
          <p:cNvPr id="9" name="Marcador de número de diapositiva 8"/>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0260622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fecha 2"/>
          <p:cNvSpPr>
            <a:spLocks noGrp="1"/>
          </p:cNvSpPr>
          <p:nvPr>
            <p:ph type="dt" sz="half" idx="10"/>
          </p:nvPr>
        </p:nvSpPr>
        <p:spPr/>
        <p:txBody>
          <a:bodyPr/>
          <a:lstStyle/>
          <a:p>
            <a:fld id="{9F4D7A18-F17E-4B19-B26F-C3E0FC400EA0}" type="datetime1">
              <a:rPr lang="es-MX" smtClean="0"/>
              <a:t>16/02/2021</a:t>
            </a:fld>
            <a:endParaRPr lang="es-MX"/>
          </a:p>
        </p:txBody>
      </p:sp>
      <p:sp>
        <p:nvSpPr>
          <p:cNvPr id="4" name="Marcador de pie de página 3"/>
          <p:cNvSpPr>
            <a:spLocks noGrp="1"/>
          </p:cNvSpPr>
          <p:nvPr>
            <p:ph type="ftr" sz="quarter" idx="11"/>
          </p:nvPr>
        </p:nvSpPr>
        <p:spPr/>
        <p:txBody>
          <a:bodyPr/>
          <a:lstStyle/>
          <a:p>
            <a:endParaRPr lang="es-MX"/>
          </a:p>
        </p:txBody>
      </p:sp>
      <p:sp>
        <p:nvSpPr>
          <p:cNvPr id="5" name="Marcador de número de diapositiva 4"/>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6982472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09812722-D54F-40EA-B697-2AEEEE52296D}" type="datetime1">
              <a:rPr lang="es-MX" smtClean="0"/>
              <a:t>16/02/2021</a:t>
            </a:fld>
            <a:endParaRPr lang="es-MX"/>
          </a:p>
        </p:txBody>
      </p:sp>
      <p:sp>
        <p:nvSpPr>
          <p:cNvPr id="3" name="Marcador de pie de página 2"/>
          <p:cNvSpPr>
            <a:spLocks noGrp="1"/>
          </p:cNvSpPr>
          <p:nvPr>
            <p:ph type="ftr" sz="quarter" idx="11"/>
          </p:nvPr>
        </p:nvSpPr>
        <p:spPr/>
        <p:txBody>
          <a:bodyPr/>
          <a:lstStyle/>
          <a:p>
            <a:endParaRPr lang="es-MX"/>
          </a:p>
        </p:txBody>
      </p:sp>
      <p:sp>
        <p:nvSpPr>
          <p:cNvPr id="4" name="Marcador de número de diapositiva 3"/>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4171712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E0E3E30D-0FB7-46EF-AABF-A8857CD95203}" type="datetime1">
              <a:rPr lang="es-MX" smtClean="0"/>
              <a:t>16/02/2021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865979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MX"/>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MX"/>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10EC8567-C930-4C6E-AAA7-36BF7CC1EC58}" type="datetime1">
              <a:rPr lang="es-MX" smtClean="0"/>
              <a:t>16/02/2021</a:t>
            </a:fld>
            <a:endParaRPr lang="es-MX"/>
          </a:p>
        </p:txBody>
      </p:sp>
      <p:sp>
        <p:nvSpPr>
          <p:cNvPr id="6" name="Marcador de pie de página 5"/>
          <p:cNvSpPr>
            <a:spLocks noGrp="1"/>
          </p:cNvSpPr>
          <p:nvPr>
            <p:ph type="ftr" sz="quarter" idx="11"/>
          </p:nvPr>
        </p:nvSpPr>
        <p:spPr/>
        <p:txBody>
          <a:bodyPr/>
          <a:lstStyle/>
          <a:p>
            <a:endParaRPr lang="es-MX"/>
          </a:p>
        </p:txBody>
      </p:sp>
      <p:sp>
        <p:nvSpPr>
          <p:cNvPr id="7" name="Marcador de número de diapositiva 6"/>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3261231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s-MX"/>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2BEF476B-C15C-49E0-BA03-4D6D7F271BA5}" type="datetime1">
              <a:rPr lang="es-MX" smtClean="0"/>
              <a:t>16/02/2021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1258242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MX"/>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10"/>
          </p:nvPr>
        </p:nvSpPr>
        <p:spPr/>
        <p:txBody>
          <a:bodyPr/>
          <a:lstStyle/>
          <a:p>
            <a:fld id="{DF611D22-8D01-43D8-86BB-6B1436237A1B}" type="datetime1">
              <a:rPr lang="es-MX" smtClean="0"/>
              <a:t>16/02/2021</a:t>
            </a:fld>
            <a:endParaRPr lang="es-MX"/>
          </a:p>
        </p:txBody>
      </p:sp>
      <p:sp>
        <p:nvSpPr>
          <p:cNvPr id="5" name="Marcador de pie de página 4"/>
          <p:cNvSpPr>
            <a:spLocks noGrp="1"/>
          </p:cNvSpPr>
          <p:nvPr>
            <p:ph type="ftr" sz="quarter" idx="11"/>
          </p:nvPr>
        </p:nvSpPr>
        <p:spPr/>
        <p:txBody>
          <a:bodyPr/>
          <a:lstStyle/>
          <a:p>
            <a:endParaRPr lang="es-MX"/>
          </a:p>
        </p:txBody>
      </p:sp>
      <p:sp>
        <p:nvSpPr>
          <p:cNvPr id="6" name="Marcador de número de diapositiva 5"/>
          <p:cNvSpPr>
            <a:spLocks noGrp="1"/>
          </p:cNvSpPr>
          <p:nvPr>
            <p:ph type="sldNum" sz="quarter" idx="12"/>
          </p:nvPr>
        </p:nvSpPr>
        <p:spPr/>
        <p:txBody>
          <a:bodyPr/>
          <a:lstStyle/>
          <a:p>
            <a:fld id="{DCF686FC-A10B-49BA-A681-1D36D6934F89}" type="slidenum">
              <a:rPr lang="es-MX" smtClean="0"/>
              <a:t>‹Nº›</a:t>
            </a:fld>
            <a:endParaRPr lang="es-MX"/>
          </a:p>
        </p:txBody>
      </p:sp>
    </p:spTree>
    <p:extLst>
      <p:ext uri="{BB962C8B-B14F-4D97-AF65-F5344CB8AC3E}">
        <p14:creationId xmlns:p14="http://schemas.microsoft.com/office/powerpoint/2010/main" val="21678970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100000">
              <a:srgbClr val="FFFFEB">
                <a:alpha val="50000"/>
              </a:srgbClr>
            </a:gs>
            <a:gs pos="100000">
              <a:schemeClr val="accent1">
                <a:lumMod val="45000"/>
                <a:lumOff val="55000"/>
              </a:schemeClr>
            </a:gs>
            <a:gs pos="100000">
              <a:srgbClr val="FFFFEB"/>
            </a:gs>
            <a:gs pos="100000">
              <a:schemeClr val="accent1">
                <a:lumMod val="30000"/>
                <a:lumOff val="70000"/>
              </a:schemeClr>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MX"/>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s-MX"/>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33BDC7A-70C8-44A9-9256-DE772E3B5B67}" type="datetime1">
              <a:rPr lang="es-MX" smtClean="0"/>
              <a:t>16/02/2021</a:t>
            </a:fld>
            <a:endParaRPr lang="es-MX"/>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MX"/>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F686FC-A10B-49BA-A681-1D36D6934F89}" type="slidenum">
              <a:rPr lang="es-MX" smtClean="0"/>
              <a:t>‹Nº›</a:t>
            </a:fld>
            <a:endParaRPr lang="es-MX"/>
          </a:p>
        </p:txBody>
      </p:sp>
    </p:spTree>
    <p:extLst>
      <p:ext uri="{BB962C8B-B14F-4D97-AF65-F5344CB8AC3E}">
        <p14:creationId xmlns:p14="http://schemas.microsoft.com/office/powerpoint/2010/main" val="40342645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CuadroTexto 13">
            <a:extLst>
              <a:ext uri="{FF2B5EF4-FFF2-40B4-BE49-F238E27FC236}">
                <a16:creationId xmlns:a16="http://schemas.microsoft.com/office/drawing/2014/main" id="{A0C678F5-F30D-8743-8EBA-E6D0244AA7A6}"/>
              </a:ext>
            </a:extLst>
          </p:cNvPr>
          <p:cNvSpPr txBox="1"/>
          <p:nvPr/>
        </p:nvSpPr>
        <p:spPr>
          <a:xfrm>
            <a:off x="6938476" y="4047215"/>
            <a:ext cx="5253524" cy="2092881"/>
          </a:xfrm>
          <a:prstGeom prst="rect">
            <a:avLst/>
          </a:prstGeom>
          <a:noFill/>
        </p:spPr>
        <p:txBody>
          <a:bodyPr wrap="square" rtlCol="0">
            <a:spAutoFit/>
          </a:bodyPr>
          <a:lstStyle/>
          <a:p>
            <a:r>
              <a:rPr lang="es-MX" sz="2400" b="1" u="sng" dirty="0">
                <a:latin typeface="Helvetica" pitchFamily="2" charset="0"/>
              </a:rPr>
              <a:t>Comité de Bienes Raíces</a:t>
            </a:r>
          </a:p>
          <a:p>
            <a:endParaRPr lang="es-MX" sz="2400" b="1" dirty="0">
              <a:latin typeface="Helvetica" pitchFamily="2" charset="0"/>
            </a:endParaRPr>
          </a:p>
          <a:p>
            <a:r>
              <a:rPr lang="es-MX" sz="2000" dirty="0">
                <a:solidFill>
                  <a:schemeClr val="bg2">
                    <a:lumMod val="75000"/>
                  </a:schemeClr>
                </a:solidFill>
                <a:latin typeface="Helvetica" pitchFamily="2" charset="0"/>
              </a:rPr>
              <a:t>Asociación Mexicana de Capital Privado, AMEXCAP</a:t>
            </a:r>
          </a:p>
          <a:p>
            <a:endParaRPr lang="es-MX" sz="2400" dirty="0">
              <a:solidFill>
                <a:schemeClr val="bg2">
                  <a:lumMod val="75000"/>
                </a:schemeClr>
              </a:solidFill>
              <a:latin typeface="Helvetica" pitchFamily="2" charset="0"/>
            </a:endParaRPr>
          </a:p>
          <a:p>
            <a:r>
              <a:rPr lang="es-MX" dirty="0">
                <a:solidFill>
                  <a:schemeClr val="bg2">
                    <a:lumMod val="75000"/>
                  </a:schemeClr>
                </a:solidFill>
                <a:latin typeface="Helvetica" pitchFamily="2" charset="0"/>
              </a:rPr>
              <a:t>Sesión virtual. 16 febrero 2021</a:t>
            </a:r>
            <a:endParaRPr lang="es-MX" sz="2400" dirty="0">
              <a:solidFill>
                <a:srgbClr val="C4C4C4"/>
              </a:solidFill>
              <a:latin typeface="Helvetica" pitchFamily="2" charset="0"/>
            </a:endParaRPr>
          </a:p>
        </p:txBody>
      </p:sp>
      <p:sp>
        <p:nvSpPr>
          <p:cNvPr id="2" name="Rectángulo 1">
            <a:extLst>
              <a:ext uri="{FF2B5EF4-FFF2-40B4-BE49-F238E27FC236}">
                <a16:creationId xmlns:a16="http://schemas.microsoft.com/office/drawing/2014/main" id="{0338BB1F-099A-445B-8700-F059CA8AAB7C}"/>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pic>
        <p:nvPicPr>
          <p:cNvPr id="4" name="Imagen 3" descr="Imagen que contiene Escala de tiempo&#10;&#10;Descripción generada automáticamente">
            <a:extLst>
              <a:ext uri="{FF2B5EF4-FFF2-40B4-BE49-F238E27FC236}">
                <a16:creationId xmlns:a16="http://schemas.microsoft.com/office/drawing/2014/main" id="{DAE2EB8D-B839-4AFA-A572-23E7068CA47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6017" y="587816"/>
            <a:ext cx="6719181" cy="5901734"/>
          </a:xfrm>
          <a:prstGeom prst="rect">
            <a:avLst/>
          </a:prstGeom>
        </p:spPr>
      </p:pic>
    </p:spTree>
    <p:extLst>
      <p:ext uri="{BB962C8B-B14F-4D97-AF65-F5344CB8AC3E}">
        <p14:creationId xmlns:p14="http://schemas.microsoft.com/office/powerpoint/2010/main" val="19299558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516000" y="1159107"/>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0110310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6843999"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Manual ASG. AMEFIBRA – Deloitte </a:t>
            </a:r>
          </a:p>
        </p:txBody>
      </p:sp>
      <p:pic>
        <p:nvPicPr>
          <p:cNvPr id="1026" name="Picture 2" descr="Resultado de imagen de amefibra">
            <a:extLst>
              <a:ext uri="{FF2B5EF4-FFF2-40B4-BE49-F238E27FC236}">
                <a16:creationId xmlns:a16="http://schemas.microsoft.com/office/drawing/2014/main" id="{9C63575A-C95F-4EC6-B3F9-507678767D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2933" y="2248727"/>
            <a:ext cx="4648583" cy="18594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de deloitte">
            <a:extLst>
              <a:ext uri="{FF2B5EF4-FFF2-40B4-BE49-F238E27FC236}">
                <a16:creationId xmlns:a16="http://schemas.microsoft.com/office/drawing/2014/main" id="{7BCC0D7B-5EC0-4D2C-B688-69F0AF9C9AF7}"/>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31049" r="145" b="25024"/>
          <a:stretch/>
        </p:blipFill>
        <p:spPr bwMode="auto">
          <a:xfrm>
            <a:off x="6364357" y="2248727"/>
            <a:ext cx="5045765" cy="1859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07266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1901229"/>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903128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6843999"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Real Estate </a:t>
            </a:r>
            <a:r>
              <a:rPr lang="es-MX" b="1" dirty="0" err="1">
                <a:solidFill>
                  <a:schemeClr val="bg1"/>
                </a:solidFill>
                <a:latin typeface="Helvetica" panose="020B0604020202020204" pitchFamily="34" charset="0"/>
                <a:cs typeface="Helvetica" panose="020B0604020202020204" pitchFamily="34" charset="0"/>
              </a:rPr>
              <a:t>Overview</a:t>
            </a:r>
            <a:r>
              <a:rPr lang="es-MX" b="1" dirty="0">
                <a:solidFill>
                  <a:schemeClr val="bg1"/>
                </a:solidFill>
                <a:latin typeface="Helvetica" panose="020B0604020202020204" pitchFamily="34" charset="0"/>
                <a:cs typeface="Helvetica" panose="020B0604020202020204" pitchFamily="34" charset="0"/>
              </a:rPr>
              <a:t> </a:t>
            </a:r>
          </a:p>
        </p:txBody>
      </p:sp>
      <p:sp>
        <p:nvSpPr>
          <p:cNvPr id="8" name="CuadroTexto 7">
            <a:extLst>
              <a:ext uri="{FF2B5EF4-FFF2-40B4-BE49-F238E27FC236}">
                <a16:creationId xmlns:a16="http://schemas.microsoft.com/office/drawing/2014/main" id="{7F4F707A-8F99-46B4-8696-AC7AAFC449D5}"/>
              </a:ext>
            </a:extLst>
          </p:cNvPr>
          <p:cNvSpPr txBox="1"/>
          <p:nvPr/>
        </p:nvSpPr>
        <p:spPr>
          <a:xfrm>
            <a:off x="552933" y="1023733"/>
            <a:ext cx="11120741" cy="5078313"/>
          </a:xfrm>
          <a:prstGeom prst="rect">
            <a:avLst/>
          </a:prstGeom>
          <a:noFill/>
        </p:spPr>
        <p:txBody>
          <a:bodyPr wrap="square">
            <a:spAutoFit/>
          </a:bodyPr>
          <a:lstStyle/>
          <a:p>
            <a:r>
              <a:rPr lang="es-MX" b="1" dirty="0">
                <a:latin typeface="Helvetica" panose="020B0604020202020204" pitchFamily="34" charset="0"/>
                <a:ea typeface="Times New Roman" panose="02020603050405020304" pitchFamily="18" charset="0"/>
                <a:cs typeface="Helvetica" panose="020B0604020202020204" pitchFamily="34" charset="0"/>
              </a:rPr>
              <a:t>A</a:t>
            </a:r>
            <a:r>
              <a:rPr lang="es-MX" sz="1800" b="1" dirty="0">
                <a:effectLst/>
                <a:latin typeface="Helvetica" panose="020B0604020202020204" pitchFamily="34" charset="0"/>
                <a:ea typeface="Times New Roman" panose="02020603050405020304" pitchFamily="18" charset="0"/>
                <a:cs typeface="Helvetica" panose="020B0604020202020204" pitchFamily="34" charset="0"/>
              </a:rPr>
              <a:t>vance</a:t>
            </a:r>
          </a:p>
          <a:p>
            <a:endParaRPr lang="es-MX" dirty="0">
              <a:latin typeface="Helvetica" panose="020B0604020202020204" pitchFamily="34" charset="0"/>
              <a:ea typeface="Times New Roman" panose="02020603050405020304" pitchFamily="18" charset="0"/>
              <a:cs typeface="Helvetica" panose="020B0604020202020204" pitchFamily="34" charset="0"/>
            </a:endParaRPr>
          </a:p>
          <a:p>
            <a:r>
              <a:rPr lang="es-MX" sz="1800" dirty="0">
                <a:effectLst/>
                <a:latin typeface="Helvetica" panose="020B0604020202020204" pitchFamily="34" charset="0"/>
                <a:ea typeface="Times New Roman" panose="02020603050405020304" pitchFamily="18" charset="0"/>
                <a:cs typeface="Helvetica" panose="020B0604020202020204" pitchFamily="34" charset="0"/>
              </a:rPr>
              <a:t>En proceso de elaboración y revisión del primer marco (índice a tratar) con </a:t>
            </a:r>
            <a:r>
              <a:rPr lang="es-MX" sz="1800" dirty="0" err="1">
                <a:effectLst/>
                <a:latin typeface="Helvetica" panose="020B0604020202020204" pitchFamily="34" charset="0"/>
                <a:ea typeface="Times New Roman" panose="02020603050405020304" pitchFamily="18" charset="0"/>
                <a:cs typeface="Helvetica" panose="020B0604020202020204" pitchFamily="34" charset="0"/>
              </a:rPr>
              <a:t>Vertex</a:t>
            </a:r>
            <a:r>
              <a:rPr lang="es-MX" sz="1800" dirty="0">
                <a:effectLst/>
                <a:latin typeface="Helvetica" panose="020B0604020202020204" pitchFamily="34" charset="0"/>
                <a:ea typeface="Times New Roman" panose="02020603050405020304" pitchFamily="18" charset="0"/>
                <a:cs typeface="Helvetica" panose="020B0604020202020204" pitchFamily="34" charset="0"/>
              </a:rPr>
              <a:t>. </a:t>
            </a:r>
          </a:p>
          <a:p>
            <a:endParaRPr lang="es-MX" dirty="0">
              <a:latin typeface="Helvetica" panose="020B0604020202020204" pitchFamily="34" charset="0"/>
              <a:ea typeface="Times New Roman" panose="02020603050405020304" pitchFamily="18" charset="0"/>
              <a:cs typeface="Helvetica" panose="020B0604020202020204" pitchFamily="34" charset="0"/>
            </a:endParaRPr>
          </a:p>
          <a:p>
            <a:r>
              <a:rPr lang="es-MX" sz="1800" dirty="0">
                <a:effectLst/>
                <a:latin typeface="Helvetica" panose="020B0604020202020204" pitchFamily="34" charset="0"/>
                <a:ea typeface="Times New Roman" panose="02020603050405020304" pitchFamily="18" charset="0"/>
                <a:cs typeface="Helvetica" panose="020B0604020202020204" pitchFamily="34" charset="0"/>
              </a:rPr>
              <a:t>Se hizo un mapeo de todos los posibles puntos relevantes en conjunto, que podría llegar a contener el documento (llegando a un nivel de desagregación por </a:t>
            </a:r>
            <a:r>
              <a:rPr lang="es-MX" sz="1800" dirty="0" err="1">
                <a:effectLst/>
                <a:latin typeface="Helvetica" panose="020B0604020202020204" pitchFamily="34" charset="0"/>
                <a:ea typeface="Times New Roman" panose="02020603050405020304" pitchFamily="18" charset="0"/>
                <a:cs typeface="Helvetica" panose="020B0604020202020204" pitchFamily="34" charset="0"/>
              </a:rPr>
              <a:t>asset</a:t>
            </a:r>
            <a:r>
              <a:rPr lang="es-MX" sz="1800" dirty="0">
                <a:effectLst/>
                <a:latin typeface="Helvetica" panose="020B0604020202020204" pitchFamily="34" charset="0"/>
                <a:ea typeface="Times New Roman" panose="02020603050405020304" pitchFamily="18" charset="0"/>
                <a:cs typeface="Helvetica" panose="020B0604020202020204" pitchFamily="34" charset="0"/>
              </a:rPr>
              <a:t> </a:t>
            </a:r>
            <a:r>
              <a:rPr lang="es-MX" sz="1800" dirty="0" err="1">
                <a:effectLst/>
                <a:latin typeface="Helvetica" panose="020B0604020202020204" pitchFamily="34" charset="0"/>
                <a:ea typeface="Times New Roman" panose="02020603050405020304" pitchFamily="18" charset="0"/>
                <a:cs typeface="Helvetica" panose="020B0604020202020204" pitchFamily="34" charset="0"/>
              </a:rPr>
              <a:t>class</a:t>
            </a:r>
            <a:r>
              <a:rPr lang="es-MX" sz="1800" dirty="0">
                <a:effectLst/>
                <a:latin typeface="Helvetica" panose="020B0604020202020204" pitchFamily="34" charset="0"/>
                <a:ea typeface="Times New Roman" panose="02020603050405020304" pitchFamily="18" charset="0"/>
                <a:cs typeface="Helvetica" panose="020B0604020202020204" pitchFamily="34" charset="0"/>
              </a:rPr>
              <a:t>); de este mismo se eligieron una serie de puntos como los más relevantes, los cuales se planea revisar y pasar a su posterior presentación con un grupo de trabajo el cual se planea que sea formado en representación con la experiencia especializada de Fondos en cada tipo de desarrollo (oficinas, hoteles, entre otros). </a:t>
            </a:r>
          </a:p>
          <a:p>
            <a:endParaRPr lang="es-MX" dirty="0">
              <a:latin typeface="Helvetica" panose="020B0604020202020204" pitchFamily="34" charset="0"/>
              <a:ea typeface="Times New Roman" panose="02020603050405020304" pitchFamily="18" charset="0"/>
              <a:cs typeface="Helvetica" panose="020B0604020202020204" pitchFamily="34" charset="0"/>
            </a:endParaRPr>
          </a:p>
          <a:p>
            <a:r>
              <a:rPr lang="es-MX" sz="1800" b="1" dirty="0">
                <a:effectLst/>
                <a:latin typeface="Helvetica" panose="020B0604020202020204" pitchFamily="34" charset="0"/>
                <a:ea typeface="Times New Roman" panose="02020603050405020304" pitchFamily="18" charset="0"/>
                <a:cs typeface="Helvetica" panose="020B0604020202020204" pitchFamily="34" charset="0"/>
              </a:rPr>
              <a:t>En evaluación:: </a:t>
            </a:r>
          </a:p>
          <a:p>
            <a:endParaRPr lang="es-MX" dirty="0">
              <a:latin typeface="Helvetica" panose="020B0604020202020204" pitchFamily="34" charset="0"/>
              <a:ea typeface="Times New Roman" panose="02020603050405020304" pitchFamily="18" charset="0"/>
              <a:cs typeface="Helvetica" panose="020B0604020202020204" pitchFamily="34" charset="0"/>
            </a:endParaRPr>
          </a:p>
          <a:p>
            <a:pPr marL="342900" indent="-342900">
              <a:buAutoNum type="arabicPeriod"/>
            </a:pPr>
            <a:r>
              <a:rPr lang="es-MX" sz="1800" dirty="0">
                <a:effectLst/>
                <a:latin typeface="Helvetica" panose="020B0604020202020204" pitchFamily="34" charset="0"/>
                <a:ea typeface="Times New Roman" panose="02020603050405020304" pitchFamily="18" charset="0"/>
                <a:cs typeface="Helvetica" panose="020B0604020202020204" pitchFamily="34" charset="0"/>
              </a:rPr>
              <a:t>Crear documento para tres principales públicos </a:t>
            </a:r>
          </a:p>
          <a:p>
            <a:pPr marL="800100" lvl="1" indent="-342900">
              <a:buAutoNum type="arabicPeriod"/>
            </a:pPr>
            <a:r>
              <a:rPr lang="es-MX" dirty="0">
                <a:effectLst/>
                <a:latin typeface="Helvetica" panose="020B0604020202020204" pitchFamily="34" charset="0"/>
                <a:ea typeface="Times New Roman" panose="02020603050405020304" pitchFamily="18" charset="0"/>
                <a:cs typeface="Helvetica" panose="020B0604020202020204" pitchFamily="34" charset="0"/>
              </a:rPr>
              <a:t>Reguladores</a:t>
            </a:r>
          </a:p>
          <a:p>
            <a:pPr marL="800100" lvl="1" indent="-342900">
              <a:buAutoNum type="arabicPeriod"/>
            </a:pPr>
            <a:r>
              <a:rPr lang="es-MX" dirty="0">
                <a:effectLst/>
                <a:latin typeface="Helvetica" panose="020B0604020202020204" pitchFamily="34" charset="0"/>
                <a:ea typeface="Times New Roman" panose="02020603050405020304" pitchFamily="18" charset="0"/>
                <a:cs typeface="Helvetica" panose="020B0604020202020204" pitchFamily="34" charset="0"/>
              </a:rPr>
              <a:t>Inversionistas</a:t>
            </a:r>
          </a:p>
          <a:p>
            <a:pPr marL="800100" lvl="1" indent="-342900">
              <a:buAutoNum type="arabicPeriod"/>
            </a:pPr>
            <a:r>
              <a:rPr lang="es-MX" dirty="0">
                <a:effectLst/>
                <a:latin typeface="Helvetica" panose="020B0604020202020204" pitchFamily="34" charset="0"/>
                <a:ea typeface="Times New Roman" panose="02020603050405020304" pitchFamily="18" charset="0"/>
                <a:cs typeface="Helvetica" panose="020B0604020202020204" pitchFamily="34" charset="0"/>
              </a:rPr>
              <a:t>Público en general, el cual podría ser dinámico</a:t>
            </a:r>
            <a:endParaRPr lang="es-MX" dirty="0">
              <a:latin typeface="Helvetica" panose="020B0604020202020204" pitchFamily="34" charset="0"/>
              <a:ea typeface="Times New Roman" panose="02020603050405020304" pitchFamily="18" charset="0"/>
              <a:cs typeface="Helvetica" panose="020B0604020202020204" pitchFamily="34" charset="0"/>
            </a:endParaRPr>
          </a:p>
          <a:p>
            <a:pPr marL="342900" indent="-342900">
              <a:buAutoNum type="arabicPeriod"/>
            </a:pPr>
            <a:r>
              <a:rPr lang="es-MX" dirty="0">
                <a:effectLst/>
                <a:latin typeface="Helvetica" panose="020B0604020202020204" pitchFamily="34" charset="0"/>
                <a:ea typeface="Times New Roman" panose="02020603050405020304" pitchFamily="18" charset="0"/>
                <a:cs typeface="Helvetica" panose="020B0604020202020204" pitchFamily="34" charset="0"/>
              </a:rPr>
              <a:t>Definición de idioma del estudio español, inglés o ambos</a:t>
            </a:r>
            <a:endParaRPr lang="es-MX" dirty="0">
              <a:latin typeface="Helvetica" panose="020B0604020202020204" pitchFamily="34" charset="0"/>
              <a:ea typeface="Times New Roman" panose="02020603050405020304" pitchFamily="18" charset="0"/>
              <a:cs typeface="Helvetica" panose="020B0604020202020204" pitchFamily="34" charset="0"/>
            </a:endParaRPr>
          </a:p>
          <a:p>
            <a:pPr marL="342900" indent="-342900">
              <a:buAutoNum type="arabicPeriod"/>
            </a:pPr>
            <a:r>
              <a:rPr lang="es-MX" dirty="0">
                <a:effectLst/>
                <a:latin typeface="Helvetica" panose="020B0604020202020204" pitchFamily="34" charset="0"/>
                <a:ea typeface="Times New Roman" panose="02020603050405020304" pitchFamily="18" charset="0"/>
                <a:cs typeface="Helvetica" panose="020B0604020202020204" pitchFamily="34" charset="0"/>
              </a:rPr>
              <a:t>Definición de potenciales “Aliados” de investigación</a:t>
            </a:r>
            <a:endParaRPr lang="es-E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41066932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2616846"/>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12690002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6843999"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Resultados campaña en redes de Real Estate </a:t>
            </a:r>
          </a:p>
        </p:txBody>
      </p:sp>
      <p:sp>
        <p:nvSpPr>
          <p:cNvPr id="6" name="Subtítulo 2">
            <a:extLst>
              <a:ext uri="{FF2B5EF4-FFF2-40B4-BE49-F238E27FC236}">
                <a16:creationId xmlns:a16="http://schemas.microsoft.com/office/drawing/2014/main" id="{58F203AB-7FF6-460F-A5D3-C8917FF4FF7B}"/>
              </a:ext>
            </a:extLst>
          </p:cNvPr>
          <p:cNvSpPr txBox="1">
            <a:spLocks/>
          </p:cNvSpPr>
          <p:nvPr/>
        </p:nvSpPr>
        <p:spPr>
          <a:xfrm>
            <a:off x="347105" y="864683"/>
            <a:ext cx="11497790" cy="118606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06000"/>
              </a:lnSpc>
              <a:spcAft>
                <a:spcPts val="800"/>
              </a:spcAft>
            </a:pPr>
            <a:r>
              <a:rPr lang="es-MX" sz="1800" dirty="0">
                <a:latin typeface="Helvetica" panose="020B0604020202020204" pitchFamily="34" charset="0"/>
                <a:ea typeface="Calibri" panose="020F0502020204030204" pitchFamily="34" charset="0"/>
                <a:cs typeface="Helvetica" panose="020B0604020202020204" pitchFamily="34" charset="0"/>
              </a:rPr>
              <a:t>Realizó a través de las redes sociales (Twitter y LinkedIn), entre el 12 de enero y el 11 de febrero, se publicaron un total de 10 mensajes. </a:t>
            </a:r>
          </a:p>
          <a:p>
            <a:pPr algn="just">
              <a:lnSpc>
                <a:spcPct val="106000"/>
              </a:lnSpc>
              <a:spcAft>
                <a:spcPts val="800"/>
              </a:spcAft>
            </a:pPr>
            <a:r>
              <a:rPr lang="es-MX" sz="1800" dirty="0">
                <a:latin typeface="Helvetica" panose="020B0604020202020204" pitchFamily="34" charset="0"/>
                <a:ea typeface="Calibri" panose="020F0502020204030204" pitchFamily="34" charset="0"/>
                <a:cs typeface="Helvetica" panose="020B0604020202020204" pitchFamily="34" charset="0"/>
              </a:rPr>
              <a:t>A continuación, se presentan las dos que generaron mayor interacción con el público. </a:t>
            </a:r>
          </a:p>
          <a:p>
            <a:endParaRPr lang="es-MX" sz="600" dirty="0">
              <a:latin typeface="Helvetica" panose="020B0604020202020204" pitchFamily="34" charset="0"/>
              <a:cs typeface="Helvetica" panose="020B0604020202020204" pitchFamily="34" charset="0"/>
            </a:endParaRPr>
          </a:p>
        </p:txBody>
      </p:sp>
      <p:pic>
        <p:nvPicPr>
          <p:cNvPr id="8" name="Picture 3">
            <a:extLst>
              <a:ext uri="{FF2B5EF4-FFF2-40B4-BE49-F238E27FC236}">
                <a16:creationId xmlns:a16="http://schemas.microsoft.com/office/drawing/2014/main" id="{5A9ADF3F-2A96-4B80-A1B2-5EBE22742F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682" y="3032991"/>
            <a:ext cx="4258574" cy="3646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CuadroTexto 9">
            <a:extLst>
              <a:ext uri="{FF2B5EF4-FFF2-40B4-BE49-F238E27FC236}">
                <a16:creationId xmlns:a16="http://schemas.microsoft.com/office/drawing/2014/main" id="{B455DAD0-4185-45A3-8305-AB29449E316B}"/>
              </a:ext>
            </a:extLst>
          </p:cNvPr>
          <p:cNvSpPr txBox="1"/>
          <p:nvPr/>
        </p:nvSpPr>
        <p:spPr>
          <a:xfrm>
            <a:off x="552933" y="2168844"/>
            <a:ext cx="3655230" cy="584775"/>
          </a:xfrm>
          <a:prstGeom prst="rect">
            <a:avLst/>
          </a:prstGeom>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s-MX" sz="1600" dirty="0">
                <a:solidFill>
                  <a:schemeClr val="bg1"/>
                </a:solidFill>
                <a:effectLst/>
                <a:latin typeface="Helvetica" panose="020B0604020202020204" pitchFamily="34" charset="0"/>
                <a:ea typeface="Calibri" panose="020F0502020204030204" pitchFamily="34" charset="0"/>
                <a:cs typeface="Helvetica" panose="020B0604020202020204" pitchFamily="34" charset="0"/>
              </a:rPr>
              <a:t>En Twitter el post más exitoso tuvo 15 interacciones y fue el siguiente:</a:t>
            </a:r>
          </a:p>
        </p:txBody>
      </p:sp>
      <p:sp>
        <p:nvSpPr>
          <p:cNvPr id="11" name="CuadroTexto 10">
            <a:extLst>
              <a:ext uri="{FF2B5EF4-FFF2-40B4-BE49-F238E27FC236}">
                <a16:creationId xmlns:a16="http://schemas.microsoft.com/office/drawing/2014/main" id="{1CCE47AF-1A70-45A1-B4CD-3A08B6CDFB4F}"/>
              </a:ext>
            </a:extLst>
          </p:cNvPr>
          <p:cNvSpPr txBox="1"/>
          <p:nvPr/>
        </p:nvSpPr>
        <p:spPr>
          <a:xfrm>
            <a:off x="4607716" y="2168844"/>
            <a:ext cx="4246502" cy="856709"/>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nSpc>
                <a:spcPct val="106000"/>
              </a:lnSpc>
              <a:spcAft>
                <a:spcPts val="800"/>
              </a:spcAft>
            </a:pPr>
            <a:r>
              <a:rPr lang="es-MX" sz="1600" dirty="0">
                <a:solidFill>
                  <a:schemeClr val="bg1"/>
                </a:solidFill>
                <a:latin typeface="Helvetica" panose="020B0604020202020204" pitchFamily="34" charset="0"/>
                <a:ea typeface="Calibri" panose="020F0502020204030204" pitchFamily="34" charset="0"/>
                <a:cs typeface="Helvetica" panose="020B0604020202020204" pitchFamily="34" charset="0"/>
              </a:rPr>
              <a:t>En</a:t>
            </a:r>
            <a:r>
              <a:rPr lang="es-MX" sz="1600" dirty="0">
                <a:solidFill>
                  <a:schemeClr val="bg1"/>
                </a:solidFill>
                <a:effectLst/>
                <a:latin typeface="Helvetica" panose="020B0604020202020204" pitchFamily="34" charset="0"/>
                <a:ea typeface="Calibri" panose="020F0502020204030204" pitchFamily="34" charset="0"/>
                <a:cs typeface="Helvetica" panose="020B0604020202020204" pitchFamily="34" charset="0"/>
              </a:rPr>
              <a:t> </a:t>
            </a:r>
            <a:r>
              <a:rPr lang="es-MX" sz="1600" dirty="0" err="1">
                <a:solidFill>
                  <a:schemeClr val="bg1"/>
                </a:solidFill>
                <a:effectLst/>
                <a:latin typeface="Helvetica" panose="020B0604020202020204" pitchFamily="34" charset="0"/>
                <a:ea typeface="Calibri" panose="020F0502020204030204" pitchFamily="34" charset="0"/>
                <a:cs typeface="Helvetica" panose="020B0604020202020204" pitchFamily="34" charset="0"/>
              </a:rPr>
              <a:t>Linkedin</a:t>
            </a:r>
            <a:r>
              <a:rPr lang="es-MX" sz="1600" dirty="0">
                <a:solidFill>
                  <a:schemeClr val="bg1"/>
                </a:solidFill>
                <a:effectLst/>
                <a:latin typeface="Helvetica" panose="020B0604020202020204" pitchFamily="34" charset="0"/>
                <a:ea typeface="Calibri" panose="020F0502020204030204" pitchFamily="34" charset="0"/>
                <a:cs typeface="Helvetica" panose="020B0604020202020204" pitchFamily="34" charset="0"/>
              </a:rPr>
              <a:t> tuvo mucho éxito el post sobre los fondos miembros de Bienes Raíces de la AMEXCAP, con </a:t>
            </a:r>
            <a:r>
              <a:rPr lang="es-MX" sz="1600" b="1" dirty="0">
                <a:solidFill>
                  <a:schemeClr val="bg1"/>
                </a:solidFill>
                <a:effectLst/>
                <a:latin typeface="Helvetica" panose="020B0604020202020204" pitchFamily="34" charset="0"/>
                <a:ea typeface="Calibri" panose="020F0502020204030204" pitchFamily="34" charset="0"/>
                <a:cs typeface="Helvetica" panose="020B0604020202020204" pitchFamily="34" charset="0"/>
              </a:rPr>
              <a:t>59 interacciones:</a:t>
            </a:r>
            <a:endParaRPr lang="es-MX" sz="1600" dirty="0">
              <a:solidFill>
                <a:schemeClr val="bg1"/>
              </a:solidFill>
              <a:latin typeface="Helvetica" panose="020B0604020202020204" pitchFamily="34" charset="0"/>
              <a:cs typeface="Helvetica" panose="020B0604020202020204" pitchFamily="34" charset="0"/>
            </a:endParaRPr>
          </a:p>
        </p:txBody>
      </p:sp>
      <p:pic>
        <p:nvPicPr>
          <p:cNvPr id="13" name="Picture 4">
            <a:extLst>
              <a:ext uri="{FF2B5EF4-FFF2-40B4-BE49-F238E27FC236}">
                <a16:creationId xmlns:a16="http://schemas.microsoft.com/office/drawing/2014/main" id="{E497799E-3433-48C3-88EC-845AC9731FF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49175" y="3315347"/>
            <a:ext cx="3885801" cy="34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CuadroTexto 13">
            <a:extLst>
              <a:ext uri="{FF2B5EF4-FFF2-40B4-BE49-F238E27FC236}">
                <a16:creationId xmlns:a16="http://schemas.microsoft.com/office/drawing/2014/main" id="{F2D34A6A-8D2F-4C82-A15D-4F46396284D3}"/>
              </a:ext>
            </a:extLst>
          </p:cNvPr>
          <p:cNvSpPr txBox="1"/>
          <p:nvPr/>
        </p:nvSpPr>
        <p:spPr>
          <a:xfrm>
            <a:off x="8995678" y="2217685"/>
            <a:ext cx="2988640" cy="3252237"/>
          </a:xfrm>
          <a:prstGeom prst="rect">
            <a:avLst/>
          </a:prstGeom>
          <a:noFill/>
        </p:spPr>
        <p:txBody>
          <a:bodyPr wrap="square">
            <a:spAutoFit/>
          </a:bodyPr>
          <a:lstStyle/>
          <a:p>
            <a:pPr algn="just">
              <a:lnSpc>
                <a:spcPct val="106000"/>
              </a:lnSpc>
              <a:spcAft>
                <a:spcPts val="800"/>
              </a:spcAft>
            </a:pPr>
            <a:r>
              <a:rPr lang="es-MX" sz="1600" dirty="0">
                <a:effectLst/>
                <a:latin typeface="Helvetica" panose="020B0604020202020204" pitchFamily="34" charset="0"/>
                <a:ea typeface="Calibri" panose="020F0502020204030204" pitchFamily="34" charset="0"/>
                <a:cs typeface="Helvetica" panose="020B0604020202020204" pitchFamily="34" charset="0"/>
              </a:rPr>
              <a:t>Se logró crear </a:t>
            </a:r>
            <a:r>
              <a:rPr lang="es-MX" sz="1600" i="1" dirty="0" err="1">
                <a:effectLst/>
                <a:latin typeface="Helvetica" panose="020B0604020202020204" pitchFamily="34" charset="0"/>
                <a:ea typeface="Calibri" panose="020F0502020204030204" pitchFamily="34" charset="0"/>
                <a:cs typeface="Helvetica" panose="020B0604020202020204" pitchFamily="34" charset="0"/>
              </a:rPr>
              <a:t>awareness</a:t>
            </a:r>
            <a:r>
              <a:rPr lang="es-MX" sz="1600" dirty="0">
                <a:effectLst/>
                <a:latin typeface="Helvetica" panose="020B0604020202020204" pitchFamily="34" charset="0"/>
                <a:ea typeface="Calibri" panose="020F0502020204030204" pitchFamily="34" charset="0"/>
                <a:cs typeface="Helvetica" panose="020B0604020202020204" pitchFamily="34" charset="0"/>
              </a:rPr>
              <a:t> acerca de:</a:t>
            </a:r>
          </a:p>
          <a:p>
            <a:pPr marL="285750" indent="-285750" algn="just">
              <a:lnSpc>
                <a:spcPct val="106000"/>
              </a:lnSpc>
              <a:spcAft>
                <a:spcPts val="800"/>
              </a:spcAft>
              <a:buFont typeface="Arial" panose="020B0604020202020204" pitchFamily="34" charset="0"/>
              <a:buChar char="•"/>
            </a:pPr>
            <a:r>
              <a:rPr lang="es-MX" sz="1600" dirty="0">
                <a:latin typeface="Helvetica" panose="020B0604020202020204" pitchFamily="34" charset="0"/>
                <a:ea typeface="Calibri" panose="020F0502020204030204" pitchFamily="34" charset="0"/>
                <a:cs typeface="Helvetica" panose="020B0604020202020204" pitchFamily="34" charset="0"/>
              </a:rPr>
              <a:t>L</a:t>
            </a:r>
            <a:r>
              <a:rPr lang="es-MX" sz="1600" dirty="0">
                <a:effectLst/>
                <a:latin typeface="Helvetica" panose="020B0604020202020204" pitchFamily="34" charset="0"/>
                <a:ea typeface="Calibri" panose="020F0502020204030204" pitchFamily="34" charset="0"/>
                <a:cs typeface="Helvetica" panose="020B0604020202020204" pitchFamily="34" charset="0"/>
              </a:rPr>
              <a:t>a industria de Bienes Raíces y su impacto en la economía mexicana. </a:t>
            </a:r>
          </a:p>
          <a:p>
            <a:pPr marL="285750" indent="-285750" algn="just">
              <a:lnSpc>
                <a:spcPct val="106000"/>
              </a:lnSpc>
              <a:spcAft>
                <a:spcPts val="800"/>
              </a:spcAft>
              <a:buFont typeface="Arial" panose="020B0604020202020204" pitchFamily="34" charset="0"/>
              <a:buChar char="•"/>
            </a:pPr>
            <a:r>
              <a:rPr lang="es-MX" sz="1600" dirty="0">
                <a:latin typeface="Helvetica" panose="020B0604020202020204" pitchFamily="34" charset="0"/>
                <a:ea typeface="Calibri" panose="020F0502020204030204" pitchFamily="34" charset="0"/>
                <a:cs typeface="Helvetica" panose="020B0604020202020204" pitchFamily="34" charset="0"/>
              </a:rPr>
              <a:t>L</a:t>
            </a:r>
            <a:r>
              <a:rPr lang="es-MX" sz="1600" dirty="0">
                <a:effectLst/>
                <a:latin typeface="Helvetica" panose="020B0604020202020204" pitchFamily="34" charset="0"/>
                <a:ea typeface="Calibri" panose="020F0502020204030204" pitchFamily="34" charset="0"/>
                <a:cs typeface="Helvetica" panose="020B0604020202020204" pitchFamily="34" charset="0"/>
              </a:rPr>
              <a:t>os fondos de Capital Privado especializados en esta estrategia de inversión.</a:t>
            </a:r>
          </a:p>
          <a:p>
            <a:pPr marL="285750" indent="-285750" algn="just">
              <a:lnSpc>
                <a:spcPct val="106000"/>
              </a:lnSpc>
              <a:spcAft>
                <a:spcPts val="800"/>
              </a:spcAft>
              <a:buFont typeface="Arial" panose="020B0604020202020204" pitchFamily="34" charset="0"/>
              <a:buChar char="•"/>
            </a:pPr>
            <a:r>
              <a:rPr lang="es-MX" sz="1600" dirty="0">
                <a:effectLst/>
                <a:latin typeface="Helvetica" panose="020B0604020202020204" pitchFamily="34" charset="0"/>
                <a:ea typeface="Calibri" panose="020F0502020204030204" pitchFamily="34" charset="0"/>
                <a:cs typeface="Helvetica" panose="020B0604020202020204" pitchFamily="34" charset="0"/>
              </a:rPr>
              <a:t>Las tendencias y necesidades del sector.</a:t>
            </a:r>
          </a:p>
        </p:txBody>
      </p:sp>
    </p:spTree>
    <p:extLst>
      <p:ext uri="{BB962C8B-B14F-4D97-AF65-F5344CB8AC3E}">
        <p14:creationId xmlns:p14="http://schemas.microsoft.com/office/powerpoint/2010/main" val="1857584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3361952"/>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29028245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8034476"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Proyectos 2021: </a:t>
            </a:r>
            <a:r>
              <a:rPr lang="es-MX" b="1" dirty="0" err="1">
                <a:solidFill>
                  <a:schemeClr val="bg1"/>
                </a:solidFill>
                <a:latin typeface="Helvetica" panose="020B0604020202020204" pitchFamily="34" charset="0"/>
                <a:cs typeface="Helvetica" panose="020B0604020202020204" pitchFamily="34" charset="0"/>
              </a:rPr>
              <a:t>Webinars</a:t>
            </a:r>
            <a:r>
              <a:rPr lang="es-MX" b="1" dirty="0">
                <a:solidFill>
                  <a:schemeClr val="bg1"/>
                </a:solidFill>
                <a:latin typeface="Helvetica" panose="020B0604020202020204" pitchFamily="34" charset="0"/>
                <a:cs typeface="Helvetica" panose="020B0604020202020204" pitchFamily="34" charset="0"/>
              </a:rPr>
              <a:t> o cursos de interés para los socios.</a:t>
            </a:r>
          </a:p>
        </p:txBody>
      </p:sp>
      <p:sp>
        <p:nvSpPr>
          <p:cNvPr id="2" name="CuadroTexto 1">
            <a:extLst>
              <a:ext uri="{FF2B5EF4-FFF2-40B4-BE49-F238E27FC236}">
                <a16:creationId xmlns:a16="http://schemas.microsoft.com/office/drawing/2014/main" id="{8E662CF3-54AD-4EEA-8949-26D935C57D7C}"/>
              </a:ext>
            </a:extLst>
          </p:cNvPr>
          <p:cNvSpPr txBox="1"/>
          <p:nvPr/>
        </p:nvSpPr>
        <p:spPr>
          <a:xfrm>
            <a:off x="581515" y="1413588"/>
            <a:ext cx="11024317" cy="2862322"/>
          </a:xfrm>
          <a:prstGeom prst="rect">
            <a:avLst/>
          </a:prstGeom>
          <a:noFill/>
        </p:spPr>
        <p:txBody>
          <a:bodyPr wrap="square" rtlCol="0">
            <a:spAutoFit/>
          </a:bodyPr>
          <a:lstStyle/>
          <a:p>
            <a:pPr algn="just"/>
            <a:r>
              <a:rPr lang="es-ES" dirty="0">
                <a:latin typeface="Helvetica" panose="020B0604020202020204" pitchFamily="34" charset="0"/>
                <a:cs typeface="Helvetica" panose="020B0604020202020204" pitchFamily="34" charset="0"/>
              </a:rPr>
              <a:t>Se ha invitado a los afiliados a que puedan organizar </a:t>
            </a:r>
            <a:r>
              <a:rPr lang="es-ES" dirty="0" err="1">
                <a:latin typeface="Helvetica" panose="020B0604020202020204" pitchFamily="34" charset="0"/>
                <a:cs typeface="Helvetica" panose="020B0604020202020204" pitchFamily="34" charset="0"/>
              </a:rPr>
              <a:t>webinars</a:t>
            </a:r>
            <a:r>
              <a:rPr lang="es-ES" dirty="0">
                <a:latin typeface="Helvetica" panose="020B0604020202020204" pitchFamily="34" charset="0"/>
                <a:cs typeface="Helvetica" panose="020B0604020202020204" pitchFamily="34" charset="0"/>
              </a:rPr>
              <a:t>, poder dar difusión de estudios/informes atendiendo a las principales temáticas de interés de los fondos miembros, algunos de los temas que nos han expresado otras estrategias son: </a:t>
            </a:r>
          </a:p>
          <a:p>
            <a:pPr algn="just"/>
            <a:endParaRPr lang="es-ES" dirty="0">
              <a:latin typeface="Helvetica" panose="020B0604020202020204" pitchFamily="34" charset="0"/>
              <a:cs typeface="Helvetica" panose="020B0604020202020204" pitchFamily="34" charset="0"/>
            </a:endParaRPr>
          </a:p>
          <a:p>
            <a:pPr algn="just"/>
            <a:r>
              <a:rPr lang="es-ES" dirty="0">
                <a:latin typeface="Helvetica" panose="020B0604020202020204" pitchFamily="34" charset="0"/>
                <a:cs typeface="Helvetica" panose="020B0604020202020204" pitchFamily="34" charset="0"/>
              </a:rPr>
              <a:t>- Outsourcing </a:t>
            </a:r>
          </a:p>
          <a:p>
            <a:pPr algn="just"/>
            <a:r>
              <a:rPr lang="es-ES" dirty="0">
                <a:latin typeface="Helvetica" panose="020B0604020202020204" pitchFamily="34" charset="0"/>
                <a:cs typeface="Helvetica" panose="020B0604020202020204" pitchFamily="34" charset="0"/>
              </a:rPr>
              <a:t>- Adecuaciones Fiscales –  circular 119</a:t>
            </a:r>
          </a:p>
          <a:p>
            <a:pPr algn="just"/>
            <a:r>
              <a:rPr lang="es-ES" dirty="0">
                <a:latin typeface="Helvetica" panose="020B0604020202020204" pitchFamily="34" charset="0"/>
                <a:cs typeface="Helvetica" panose="020B0604020202020204" pitchFamily="34" charset="0"/>
              </a:rPr>
              <a:t>- Temas Fiscales – Herencias – enfoque </a:t>
            </a:r>
            <a:r>
              <a:rPr lang="es-ES" dirty="0" err="1">
                <a:latin typeface="Helvetica" panose="020B0604020202020204" pitchFamily="34" charset="0"/>
                <a:cs typeface="Helvetica" panose="020B0604020202020204" pitchFamily="34" charset="0"/>
              </a:rPr>
              <a:t>Family</a:t>
            </a:r>
            <a:r>
              <a:rPr lang="es-ES" dirty="0">
                <a:latin typeface="Helvetica" panose="020B0604020202020204" pitchFamily="34" charset="0"/>
                <a:cs typeface="Helvetica" panose="020B0604020202020204" pitchFamily="34" charset="0"/>
              </a:rPr>
              <a:t> Office</a:t>
            </a:r>
          </a:p>
          <a:p>
            <a:pPr algn="just"/>
            <a:r>
              <a:rPr lang="es-ES" dirty="0">
                <a:latin typeface="Helvetica" panose="020B0604020202020204" pitchFamily="34" charset="0"/>
                <a:cs typeface="Helvetica" panose="020B0604020202020204" pitchFamily="34" charset="0"/>
              </a:rPr>
              <a:t>- </a:t>
            </a:r>
            <a:r>
              <a:rPr lang="es-ES" dirty="0" err="1">
                <a:latin typeface="Helvetica" panose="020B0604020202020204" pitchFamily="34" charset="0"/>
                <a:cs typeface="Helvetica" panose="020B0604020202020204" pitchFamily="34" charset="0"/>
              </a:rPr>
              <a:t>Asset</a:t>
            </a:r>
            <a:r>
              <a:rPr lang="es-ES" dirty="0">
                <a:latin typeface="Helvetica" panose="020B0604020202020204" pitchFamily="34" charset="0"/>
                <a:cs typeface="Helvetica" panose="020B0604020202020204" pitchFamily="34" charset="0"/>
              </a:rPr>
              <a:t> </a:t>
            </a:r>
            <a:r>
              <a:rPr lang="es-ES" dirty="0" err="1">
                <a:latin typeface="Helvetica" panose="020B0604020202020204" pitchFamily="34" charset="0"/>
                <a:cs typeface="Helvetica" panose="020B0604020202020204" pitchFamily="34" charset="0"/>
              </a:rPr>
              <a:t>Location</a:t>
            </a:r>
            <a:r>
              <a:rPr lang="es-ES" dirty="0">
                <a:latin typeface="Helvetica" panose="020B0604020202020204" pitchFamily="34" charset="0"/>
                <a:cs typeface="Helvetica" panose="020B0604020202020204" pitchFamily="34" charset="0"/>
              </a:rPr>
              <a:t> </a:t>
            </a:r>
          </a:p>
          <a:p>
            <a:pPr algn="just"/>
            <a:r>
              <a:rPr lang="es-ES" dirty="0">
                <a:latin typeface="Helvetica" panose="020B0604020202020204" pitchFamily="34" charset="0"/>
                <a:cs typeface="Helvetica" panose="020B0604020202020204" pitchFamily="34" charset="0"/>
              </a:rPr>
              <a:t>- Compensaciones para </a:t>
            </a:r>
            <a:r>
              <a:rPr lang="es-ES" dirty="0" err="1">
                <a:latin typeface="Helvetica" panose="020B0604020202020204" pitchFamily="34" charset="0"/>
                <a:cs typeface="Helvetica" panose="020B0604020202020204" pitchFamily="34" charset="0"/>
              </a:rPr>
              <a:t>CEO’s</a:t>
            </a:r>
            <a:r>
              <a:rPr lang="es-ES" dirty="0">
                <a:latin typeface="Helvetica" panose="020B0604020202020204" pitchFamily="34" charset="0"/>
                <a:cs typeface="Helvetica" panose="020B0604020202020204" pitchFamily="34" charset="0"/>
              </a:rPr>
              <a:t> – específicamente reporteo</a:t>
            </a:r>
          </a:p>
          <a:p>
            <a:pPr algn="just"/>
            <a:endParaRPr lang="es-ES"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5556924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445540" y="4090821"/>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38918064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8034476"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Cumbre Virtual de Capital Privado 2021</a:t>
            </a:r>
          </a:p>
        </p:txBody>
      </p:sp>
      <p:cxnSp>
        <p:nvCxnSpPr>
          <p:cNvPr id="6" name="3 Conector recto">
            <a:extLst>
              <a:ext uri="{FF2B5EF4-FFF2-40B4-BE49-F238E27FC236}">
                <a16:creationId xmlns:a16="http://schemas.microsoft.com/office/drawing/2014/main" id="{8DD49288-C695-4E1F-BBF3-3AB3ED3ECCCC}"/>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10" name="CuadroTexto 15">
            <a:extLst>
              <a:ext uri="{FF2B5EF4-FFF2-40B4-BE49-F238E27FC236}">
                <a16:creationId xmlns:a16="http://schemas.microsoft.com/office/drawing/2014/main" id="{94A98C18-D034-4D35-A02B-812E24E6CFE9}"/>
              </a:ext>
            </a:extLst>
          </p:cNvPr>
          <p:cNvSpPr txBox="1"/>
          <p:nvPr/>
        </p:nvSpPr>
        <p:spPr>
          <a:xfrm>
            <a:off x="483510" y="864683"/>
            <a:ext cx="11190164" cy="5354479"/>
          </a:xfrm>
          <a:prstGeom prst="rect">
            <a:avLst/>
          </a:prstGeom>
          <a:noFill/>
        </p:spPr>
        <p:txBody>
          <a:bodyPr wrap="square" rtlCol="0">
            <a:spAutoFit/>
          </a:bodyPr>
          <a:lstStyle/>
          <a:p>
            <a:pPr lvl="0" algn="just">
              <a:spcAft>
                <a:spcPts val="800"/>
              </a:spcAft>
            </a:pPr>
            <a:r>
              <a:rPr lang="es-MX" sz="1400" b="1" dirty="0">
                <a:latin typeface="Helvetica" panose="020B0604020202020204" pitchFamily="34" charset="0"/>
                <a:cs typeface="Helvetica" panose="020B0604020202020204" pitchFamily="34" charset="0"/>
              </a:rPr>
              <a:t>1.- Información General </a:t>
            </a:r>
          </a:p>
          <a:p>
            <a:pPr marL="285750" indent="-285750" algn="just">
              <a:spcAft>
                <a:spcPts val="800"/>
              </a:spcAft>
              <a:buFont typeface="Arial" panose="020B0604020202020204" pitchFamily="34" charset="0"/>
              <a:buChar char="•"/>
            </a:pPr>
            <a:endParaRPr lang="es-MX" sz="1400" dirty="0">
              <a:solidFill>
                <a:schemeClr val="tx2">
                  <a:lumMod val="75000"/>
                </a:schemeClr>
              </a:solidFill>
              <a:latin typeface="Helvetica" panose="020B0604020202020204" pitchFamily="34" charset="0"/>
              <a:cs typeface="Helvetica" panose="020B0604020202020204" pitchFamily="34" charset="0"/>
            </a:endParaRPr>
          </a:p>
          <a:p>
            <a:pPr marL="285750" indent="-285750" algn="just">
              <a:spcAft>
                <a:spcPts val="800"/>
              </a:spcAft>
              <a:buFont typeface="Arial" panose="020B0604020202020204" pitchFamily="34" charset="0"/>
              <a:buChar char="•"/>
            </a:pPr>
            <a:r>
              <a:rPr lang="es-MX" sz="1400" dirty="0">
                <a:latin typeface="Helvetica" panose="020B0604020202020204" pitchFamily="34" charset="0"/>
                <a:cs typeface="Helvetica" panose="020B0604020202020204" pitchFamily="34" charset="0"/>
              </a:rPr>
              <a:t>La Cumbre de Capital Privado 2021 ofrecerá contenidos de primer nivel al mismo tiempo que se generen </a:t>
            </a:r>
          </a:p>
          <a:p>
            <a:pPr algn="just">
              <a:spcAft>
                <a:spcPts val="800"/>
              </a:spcAft>
            </a:pPr>
            <a:r>
              <a:rPr lang="es-MX" sz="1400" dirty="0">
                <a:latin typeface="Helvetica" panose="020B0604020202020204" pitchFamily="34" charset="0"/>
                <a:cs typeface="Helvetica" panose="020B0604020202020204" pitchFamily="34" charset="0"/>
              </a:rPr>
              <a:t>      oportunidades de acercamiento, aprovechando la facilidad con la que asistentes de cualquier parte del </a:t>
            </a:r>
          </a:p>
          <a:p>
            <a:pPr algn="just">
              <a:spcAft>
                <a:spcPts val="800"/>
              </a:spcAft>
            </a:pPr>
            <a:r>
              <a:rPr lang="es-MX" sz="1400" dirty="0">
                <a:latin typeface="Helvetica" panose="020B0604020202020204" pitchFamily="34" charset="0"/>
                <a:cs typeface="Helvetica" panose="020B0604020202020204" pitchFamily="34" charset="0"/>
              </a:rPr>
              <a:t>      mundo se pueden unir.</a:t>
            </a:r>
          </a:p>
          <a:p>
            <a:pPr lvl="0" algn="just">
              <a:spcAft>
                <a:spcPts val="800"/>
              </a:spcAft>
            </a:pPr>
            <a:endParaRPr lang="es-MX" sz="1400" dirty="0">
              <a:latin typeface="Helvetica" panose="020B0604020202020204" pitchFamily="34" charset="0"/>
              <a:cs typeface="Helvetica" panose="020B0604020202020204" pitchFamily="34" charset="0"/>
            </a:endParaRPr>
          </a:p>
          <a:p>
            <a:pPr marL="285750" lvl="0" indent="-285750" algn="just">
              <a:lnSpc>
                <a:spcPct val="107000"/>
              </a:lnSpc>
              <a:spcAft>
                <a:spcPts val="800"/>
              </a:spcAft>
              <a:buFont typeface="Arial" panose="020B0604020202020204" pitchFamily="34" charset="0"/>
              <a:buChar char="•"/>
            </a:pPr>
            <a:r>
              <a:rPr lang="es-MX" sz="1400" dirty="0">
                <a:latin typeface="Helvetica" panose="020B0604020202020204" pitchFamily="34" charset="0"/>
                <a:cs typeface="Helvetica" panose="020B0604020202020204" pitchFamily="34" charset="0"/>
              </a:rPr>
              <a:t>Ofrecer a los asistentes una experiencia innovadora, con mayor interacción entre los asistentes y los ponentes. </a:t>
            </a:r>
          </a:p>
          <a:p>
            <a:pPr marL="285750" lvl="0" indent="-285750" algn="just">
              <a:lnSpc>
                <a:spcPct val="107000"/>
              </a:lnSpc>
              <a:spcAft>
                <a:spcPts val="800"/>
              </a:spcAft>
              <a:buFont typeface="Arial" panose="020B0604020202020204" pitchFamily="34" charset="0"/>
              <a:buChar char="•"/>
            </a:pPr>
            <a:endParaRPr lang="es-MX" sz="1400" dirty="0">
              <a:latin typeface="Helvetica" panose="020B0604020202020204" pitchFamily="34" charset="0"/>
              <a:cs typeface="Helvetica" panose="020B0604020202020204" pitchFamily="34" charset="0"/>
            </a:endParaRPr>
          </a:p>
          <a:p>
            <a:pPr marL="285750" lvl="0" indent="-285750" algn="just">
              <a:lnSpc>
                <a:spcPct val="107000"/>
              </a:lnSpc>
              <a:spcAft>
                <a:spcPts val="800"/>
              </a:spcAft>
              <a:buFont typeface="Arial" panose="020B0604020202020204" pitchFamily="34" charset="0"/>
              <a:buChar char="•"/>
            </a:pPr>
            <a:r>
              <a:rPr lang="es-MX" sz="1400" dirty="0">
                <a:latin typeface="Helvetica" panose="020B0604020202020204" pitchFamily="34" charset="0"/>
                <a:cs typeface="Helvetica" panose="020B0604020202020204" pitchFamily="34" charset="0"/>
              </a:rPr>
              <a:t>La plataforma incluirá espacio para stands virtuales, perfiles de los asistentes y más. </a:t>
            </a:r>
          </a:p>
          <a:p>
            <a:pPr lvl="0" algn="just">
              <a:lnSpc>
                <a:spcPct val="107000"/>
              </a:lnSpc>
              <a:spcAft>
                <a:spcPts val="800"/>
              </a:spcAft>
            </a:pPr>
            <a:r>
              <a:rPr lang="es-MX" sz="1400" b="1" dirty="0">
                <a:latin typeface="Helvetica" panose="020B0604020202020204" pitchFamily="34" charset="0"/>
                <a:cs typeface="Helvetica" panose="020B0604020202020204" pitchFamily="34" charset="0"/>
              </a:rPr>
              <a:t>2.- Agenda </a:t>
            </a:r>
          </a:p>
          <a:p>
            <a:pPr algn="just">
              <a:lnSpc>
                <a:spcPct val="107000"/>
              </a:lnSpc>
              <a:spcAft>
                <a:spcPts val="800"/>
              </a:spcAft>
            </a:pPr>
            <a:r>
              <a:rPr lang="es-ES" sz="1400" dirty="0">
                <a:latin typeface="Helvetica" panose="020B0604020202020204" pitchFamily="34" charset="0"/>
                <a:cs typeface="Helvetica" panose="020B0604020202020204" pitchFamily="34" charset="0"/>
              </a:rPr>
              <a:t>Llamadas con diversos actores relevantes: Embajada de Canadá, ACVC, ABVCAP, LAVCA, ILPA, </a:t>
            </a:r>
            <a:r>
              <a:rPr lang="es-ES" sz="1400" dirty="0" err="1">
                <a:latin typeface="Helvetica" panose="020B0604020202020204" pitchFamily="34" charset="0"/>
                <a:cs typeface="Helvetica" panose="020B0604020202020204" pitchFamily="34" charset="0"/>
              </a:rPr>
              <a:t>Softbank</a:t>
            </a:r>
            <a:r>
              <a:rPr lang="es-ES" sz="1400" dirty="0">
                <a:latin typeface="Helvetica" panose="020B0604020202020204" pitchFamily="34" charset="0"/>
                <a:cs typeface="Helvetica" panose="020B0604020202020204" pitchFamily="34" charset="0"/>
              </a:rPr>
              <a:t>, AMCHAM, ColCapital, AFORES, </a:t>
            </a:r>
            <a:r>
              <a:rPr lang="es-ES" sz="1400" dirty="0" err="1">
                <a:latin typeface="Helvetica" panose="020B0604020202020204" pitchFamily="34" charset="0"/>
                <a:cs typeface="Helvetica" panose="020B0604020202020204" pitchFamily="34" charset="0"/>
              </a:rPr>
              <a:t>StepStone</a:t>
            </a:r>
            <a:r>
              <a:rPr lang="es-ES" sz="1400" dirty="0">
                <a:latin typeface="Helvetica" panose="020B0604020202020204" pitchFamily="34" charset="0"/>
                <a:cs typeface="Helvetica" panose="020B0604020202020204" pitchFamily="34" charset="0"/>
              </a:rPr>
              <a:t>, Gobierno de Jalisco. </a:t>
            </a:r>
          </a:p>
          <a:p>
            <a:pPr marL="285750" lvl="0" indent="-285750" algn="just">
              <a:lnSpc>
                <a:spcPct val="150000"/>
              </a:lnSpc>
              <a:spcAft>
                <a:spcPts val="800"/>
              </a:spcAft>
              <a:buFont typeface="Arial" panose="020B0604020202020204" pitchFamily="34" charset="0"/>
              <a:buChar char="•"/>
            </a:pPr>
            <a:r>
              <a:rPr lang="es-ES" sz="1400" dirty="0">
                <a:latin typeface="Helvetica" panose="020B0604020202020204" pitchFamily="34" charset="0"/>
                <a:cs typeface="Helvetica" panose="020B0604020202020204" pitchFamily="34" charset="0"/>
              </a:rPr>
              <a:t>Se prepararon los documentos para invitar </a:t>
            </a:r>
            <a:r>
              <a:rPr lang="es-ES" sz="1400" dirty="0" err="1">
                <a:latin typeface="Helvetica" panose="020B0604020202020204" pitchFamily="34" charset="0"/>
                <a:cs typeface="Helvetica" panose="020B0604020202020204" pitchFamily="34" charset="0"/>
              </a:rPr>
              <a:t>LPs</a:t>
            </a:r>
            <a:r>
              <a:rPr lang="es-ES" sz="1400" dirty="0">
                <a:latin typeface="Helvetica" panose="020B0604020202020204" pitchFamily="34" charset="0"/>
                <a:cs typeface="Helvetica" panose="020B0604020202020204" pitchFamily="34" charset="0"/>
              </a:rPr>
              <a:t>, basándonos en la base de </a:t>
            </a:r>
            <a:r>
              <a:rPr lang="es-ES" sz="1400" dirty="0" err="1">
                <a:latin typeface="Helvetica" panose="020B0604020202020204" pitchFamily="34" charset="0"/>
                <a:cs typeface="Helvetica" panose="020B0604020202020204" pitchFamily="34" charset="0"/>
              </a:rPr>
              <a:t>LPs</a:t>
            </a:r>
            <a:r>
              <a:rPr lang="es-ES" sz="1400" dirty="0">
                <a:latin typeface="Helvetica" panose="020B0604020202020204" pitchFamily="34" charset="0"/>
                <a:cs typeface="Helvetica" panose="020B0604020202020204" pitchFamily="34" charset="0"/>
              </a:rPr>
              <a:t> de la Cumbre 2020. </a:t>
            </a:r>
          </a:p>
          <a:p>
            <a:pPr marL="285750" lvl="0" indent="-285750" algn="just">
              <a:lnSpc>
                <a:spcPct val="150000"/>
              </a:lnSpc>
              <a:spcAft>
                <a:spcPts val="800"/>
              </a:spcAft>
              <a:buFont typeface="Arial" panose="020B0604020202020204" pitchFamily="34" charset="0"/>
              <a:buChar char="•"/>
            </a:pPr>
            <a:r>
              <a:rPr lang="es-ES" sz="1400" dirty="0">
                <a:latin typeface="Helvetica" panose="020B0604020202020204" pitchFamily="34" charset="0"/>
                <a:cs typeface="Helvetica" panose="020B0604020202020204" pitchFamily="34" charset="0"/>
              </a:rPr>
              <a:t>Se enviará una encuesta a los </a:t>
            </a:r>
            <a:r>
              <a:rPr lang="es-ES" sz="1400" dirty="0" err="1">
                <a:latin typeface="Helvetica" panose="020B0604020202020204" pitchFamily="34" charset="0"/>
                <a:cs typeface="Helvetica" panose="020B0604020202020204" pitchFamily="34" charset="0"/>
              </a:rPr>
              <a:t>LPs</a:t>
            </a:r>
            <a:r>
              <a:rPr lang="es-ES" sz="1400" dirty="0">
                <a:latin typeface="Helvetica" panose="020B0604020202020204" pitchFamily="34" charset="0"/>
                <a:cs typeface="Helvetica" panose="020B0604020202020204" pitchFamily="34" charset="0"/>
              </a:rPr>
              <a:t>, para conocer su expectativa de la Cumbre 2021.</a:t>
            </a:r>
          </a:p>
          <a:p>
            <a:pPr marL="285750" lvl="0" indent="-285750" algn="just">
              <a:lnSpc>
                <a:spcPct val="150000"/>
              </a:lnSpc>
              <a:spcAft>
                <a:spcPts val="800"/>
              </a:spcAft>
              <a:buFont typeface="Arial" panose="020B0604020202020204" pitchFamily="34" charset="0"/>
              <a:buChar char="•"/>
            </a:pPr>
            <a:r>
              <a:rPr lang="es-ES" sz="1400" dirty="0">
                <a:latin typeface="Helvetica" panose="020B0604020202020204" pitchFamily="34" charset="0"/>
                <a:cs typeface="Helvetica" panose="020B0604020202020204" pitchFamily="34" charset="0"/>
              </a:rPr>
              <a:t>En elaboración del </a:t>
            </a:r>
            <a:r>
              <a:rPr lang="es-ES" sz="1400" dirty="0" err="1">
                <a:latin typeface="Helvetica" panose="020B0604020202020204" pitchFamily="34" charset="0"/>
                <a:cs typeface="Helvetica" panose="020B0604020202020204" pitchFamily="34" charset="0"/>
              </a:rPr>
              <a:t>Brochure</a:t>
            </a:r>
            <a:r>
              <a:rPr lang="es-ES" sz="1400" dirty="0">
                <a:latin typeface="Helvetica" panose="020B0604020202020204" pitchFamily="34" charset="0"/>
                <a:cs typeface="Helvetica" panose="020B0604020202020204" pitchFamily="34" charset="0"/>
              </a:rPr>
              <a:t> para </a:t>
            </a:r>
            <a:r>
              <a:rPr lang="es-ES" sz="1400" dirty="0" err="1">
                <a:latin typeface="Helvetica" panose="020B0604020202020204" pitchFamily="34" charset="0"/>
                <a:cs typeface="Helvetica" panose="020B0604020202020204" pitchFamily="34" charset="0"/>
              </a:rPr>
              <a:t>LPs</a:t>
            </a:r>
            <a:r>
              <a:rPr lang="es-ES" sz="1400" dirty="0">
                <a:latin typeface="Helvetica" panose="020B0604020202020204" pitchFamily="34" charset="0"/>
                <a:cs typeface="Helvetica" panose="020B0604020202020204" pitchFamily="34" charset="0"/>
              </a:rPr>
              <a:t>: Razones para invertir en México, estadísticas sobre la industria del Capital Privado en nuestro país y algunos caso de éxito.</a:t>
            </a:r>
          </a:p>
        </p:txBody>
      </p:sp>
      <p:pic>
        <p:nvPicPr>
          <p:cNvPr id="11" name="Imagen 10">
            <a:extLst>
              <a:ext uri="{FF2B5EF4-FFF2-40B4-BE49-F238E27FC236}">
                <a16:creationId xmlns:a16="http://schemas.microsoft.com/office/drawing/2014/main" id="{E1394EC0-233A-4157-9D3B-EEE6746AEA8C}"/>
              </a:ext>
            </a:extLst>
          </p:cNvPr>
          <p:cNvPicPr>
            <a:picLocks noChangeAspect="1"/>
          </p:cNvPicPr>
          <p:nvPr/>
        </p:nvPicPr>
        <p:blipFill>
          <a:blip r:embed="rId4"/>
          <a:stretch>
            <a:fillRect/>
          </a:stretch>
        </p:blipFill>
        <p:spPr>
          <a:xfrm>
            <a:off x="9229140" y="920153"/>
            <a:ext cx="2582567" cy="2048938"/>
          </a:xfrm>
          <a:prstGeom prst="rect">
            <a:avLst/>
          </a:prstGeom>
        </p:spPr>
      </p:pic>
    </p:spTree>
    <p:extLst>
      <p:ext uri="{BB962C8B-B14F-4D97-AF65-F5344CB8AC3E}">
        <p14:creationId xmlns:p14="http://schemas.microsoft.com/office/powerpoint/2010/main" val="3718446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3 Conector recto">
            <a:extLst>
              <a:ext uri="{FF2B5EF4-FFF2-40B4-BE49-F238E27FC236}">
                <a16:creationId xmlns:a16="http://schemas.microsoft.com/office/drawing/2014/main" id="{22FE87AE-151B-4832-ADD7-7B17F2298CED}"/>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pic>
        <p:nvPicPr>
          <p:cNvPr id="7" name="Imagen 5">
            <a:extLst>
              <a:ext uri="{FF2B5EF4-FFF2-40B4-BE49-F238E27FC236}">
                <a16:creationId xmlns:a16="http://schemas.microsoft.com/office/drawing/2014/main" id="{FA5938FE-5F3E-4FF2-A3EF-31AB584D0D49}"/>
              </a:ext>
            </a:extLst>
          </p:cNvPr>
          <p:cNvPicPr>
            <a:picLocks noChangeAspect="1"/>
          </p:cNvPicPr>
          <p:nvPr/>
        </p:nvPicPr>
        <p:blipFill>
          <a:blip r:embed="rId3"/>
          <a:stretch>
            <a:fillRect/>
          </a:stretch>
        </p:blipFill>
        <p:spPr>
          <a:xfrm>
            <a:off x="9811744" y="260860"/>
            <a:ext cx="1999963" cy="482973"/>
          </a:xfrm>
          <a:prstGeom prst="rect">
            <a:avLst/>
          </a:prstGeom>
        </p:spPr>
      </p:pic>
      <p:sp>
        <p:nvSpPr>
          <p:cNvPr id="9" name="Rectángulo 8">
            <a:extLst>
              <a:ext uri="{FF2B5EF4-FFF2-40B4-BE49-F238E27FC236}">
                <a16:creationId xmlns:a16="http://schemas.microsoft.com/office/drawing/2014/main" id="{F5273995-C908-4421-8EBB-DC58490C2697}"/>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
        <p:nvSpPr>
          <p:cNvPr id="12" name="Rectángulo redondeado 11">
            <a:extLst>
              <a:ext uri="{FF2B5EF4-FFF2-40B4-BE49-F238E27FC236}">
                <a16:creationId xmlns:a16="http://schemas.microsoft.com/office/drawing/2014/main" id="{3F3AAAF6-B817-47D9-91FC-7A6766033123}"/>
              </a:ext>
            </a:extLst>
          </p:cNvPr>
          <p:cNvSpPr/>
          <p:nvPr/>
        </p:nvSpPr>
        <p:spPr>
          <a:xfrm>
            <a:off x="552933" y="308727"/>
            <a:ext cx="8034476" cy="372585"/>
          </a:xfrm>
          <a:prstGeom prst="roundRect">
            <a:avLst/>
          </a:prstGeom>
          <a:solidFill>
            <a:srgbClr val="002060"/>
          </a:solidFill>
        </p:spPr>
        <p:style>
          <a:lnRef idx="0">
            <a:schemeClr val="accent1"/>
          </a:lnRef>
          <a:fillRef idx="3">
            <a:schemeClr val="accent1"/>
          </a:fillRef>
          <a:effectRef idx="3">
            <a:schemeClr val="accent1"/>
          </a:effectRef>
          <a:fontRef idx="minor">
            <a:schemeClr val="lt1"/>
          </a:fontRef>
        </p:style>
        <p:txBody>
          <a:bodyPr rtlCol="0" anchor="ctr"/>
          <a:lstStyle/>
          <a:p>
            <a:pPr>
              <a:lnSpc>
                <a:spcPct val="150000"/>
              </a:lnSpc>
            </a:pPr>
            <a:r>
              <a:rPr lang="es-MX" b="1" dirty="0">
                <a:solidFill>
                  <a:schemeClr val="bg1"/>
                </a:solidFill>
                <a:latin typeface="Helvetica" panose="020B0604020202020204" pitchFamily="34" charset="0"/>
                <a:cs typeface="Helvetica" panose="020B0604020202020204" pitchFamily="34" charset="0"/>
              </a:rPr>
              <a:t>Cumbre Virtual de Capital Privado 2021</a:t>
            </a:r>
          </a:p>
        </p:txBody>
      </p:sp>
      <p:cxnSp>
        <p:nvCxnSpPr>
          <p:cNvPr id="6" name="3 Conector recto">
            <a:extLst>
              <a:ext uri="{FF2B5EF4-FFF2-40B4-BE49-F238E27FC236}">
                <a16:creationId xmlns:a16="http://schemas.microsoft.com/office/drawing/2014/main" id="{8DD49288-C695-4E1F-BBF3-3AB3ED3ECCCC}"/>
              </a:ext>
            </a:extLst>
          </p:cNvPr>
          <p:cNvCxnSpPr/>
          <p:nvPr/>
        </p:nvCxnSpPr>
        <p:spPr>
          <a:xfrm>
            <a:off x="513674" y="800732"/>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8" name="CuadroTexto 7">
            <a:extLst>
              <a:ext uri="{FF2B5EF4-FFF2-40B4-BE49-F238E27FC236}">
                <a16:creationId xmlns:a16="http://schemas.microsoft.com/office/drawing/2014/main" id="{BF523279-2EB3-46E1-A908-9212A5BF0822}"/>
              </a:ext>
            </a:extLst>
          </p:cNvPr>
          <p:cNvSpPr txBox="1"/>
          <p:nvPr/>
        </p:nvSpPr>
        <p:spPr>
          <a:xfrm>
            <a:off x="358654" y="948582"/>
            <a:ext cx="11470040" cy="1831784"/>
          </a:xfrm>
          <a:prstGeom prst="rect">
            <a:avLst/>
          </a:prstGeom>
          <a:noFill/>
        </p:spPr>
        <p:txBody>
          <a:bodyPr wrap="square" rtlCol="0">
            <a:spAutoFit/>
          </a:bodyPr>
          <a:lstStyle/>
          <a:p>
            <a:pPr lvl="0" algn="just">
              <a:lnSpc>
                <a:spcPct val="150000"/>
              </a:lnSpc>
              <a:spcAft>
                <a:spcPts val="800"/>
              </a:spcAft>
            </a:pPr>
            <a:r>
              <a:rPr lang="es-ES" sz="1600" b="1" dirty="0">
                <a:latin typeface="Helvetica" panose="020B0604020202020204" pitchFamily="34" charset="0"/>
                <a:cs typeface="Helvetica" panose="020B0604020202020204" pitchFamily="34" charset="0"/>
              </a:rPr>
              <a:t>3.- Premiación:</a:t>
            </a:r>
          </a:p>
          <a:p>
            <a:pPr lvl="0" algn="just">
              <a:lnSpc>
                <a:spcPct val="150000"/>
              </a:lnSpc>
              <a:spcAft>
                <a:spcPts val="800"/>
              </a:spcAft>
            </a:pPr>
            <a:r>
              <a:rPr lang="es-ES" sz="1600" u="sng" dirty="0">
                <a:latin typeface="Helvetica" panose="020B0604020202020204" pitchFamily="34" charset="0"/>
                <a:cs typeface="Helvetica" panose="020B0604020202020204" pitchFamily="34" charset="0"/>
              </a:rPr>
              <a:t>Objetivo:  </a:t>
            </a:r>
            <a:r>
              <a:rPr lang="es-ES" sz="1600" dirty="0">
                <a:latin typeface="Helvetica" panose="020B0604020202020204" pitchFamily="34" charset="0"/>
                <a:cs typeface="Helvetica" panose="020B0604020202020204" pitchFamily="34" charset="0"/>
              </a:rPr>
              <a:t>Reconocer operaciones más relevantes de la industria para cada una de las estrategias de inversión. </a:t>
            </a:r>
          </a:p>
          <a:p>
            <a:pPr lvl="0" algn="just">
              <a:lnSpc>
                <a:spcPct val="150000"/>
              </a:lnSpc>
              <a:spcAft>
                <a:spcPts val="800"/>
              </a:spcAft>
            </a:pPr>
            <a:r>
              <a:rPr lang="es-ES" sz="1600" u="sng" dirty="0">
                <a:latin typeface="Helvetica" panose="020B0604020202020204" pitchFamily="34" charset="0"/>
                <a:cs typeface="Helvetica" panose="020B0604020202020204" pitchFamily="34" charset="0"/>
              </a:rPr>
              <a:t>Estatus: </a:t>
            </a:r>
            <a:r>
              <a:rPr lang="es-ES" sz="1600" dirty="0">
                <a:latin typeface="Helvetica" panose="020B0604020202020204" pitchFamily="34" charset="0"/>
                <a:cs typeface="Helvetica" panose="020B0604020202020204" pitchFamily="34" charset="0"/>
              </a:rPr>
              <a:t>Definiendo metodología (criterios de evaluación, quienes estarían involucrados)</a:t>
            </a:r>
          </a:p>
          <a:p>
            <a:pPr algn="ctr">
              <a:lnSpc>
                <a:spcPct val="150000"/>
              </a:lnSpc>
              <a:spcAft>
                <a:spcPts val="800"/>
              </a:spcAft>
            </a:pPr>
            <a:r>
              <a:rPr lang="es-ES" sz="1600" b="1" u="sng" dirty="0">
                <a:latin typeface="Helvetica" panose="020B0604020202020204" pitchFamily="34" charset="0"/>
                <a:cs typeface="Helvetica" panose="020B0604020202020204" pitchFamily="34" charset="0"/>
              </a:rPr>
              <a:t>Cronograma de actividades 2021</a:t>
            </a:r>
          </a:p>
        </p:txBody>
      </p:sp>
      <p:graphicFrame>
        <p:nvGraphicFramePr>
          <p:cNvPr id="10" name="Diagrama 9">
            <a:extLst>
              <a:ext uri="{FF2B5EF4-FFF2-40B4-BE49-F238E27FC236}">
                <a16:creationId xmlns:a16="http://schemas.microsoft.com/office/drawing/2014/main" id="{A75FCBEB-B7F5-476B-A367-53EB2A226EB5}"/>
              </a:ext>
            </a:extLst>
          </p:cNvPr>
          <p:cNvGraphicFramePr/>
          <p:nvPr/>
        </p:nvGraphicFramePr>
        <p:xfrm>
          <a:off x="1716984" y="2252844"/>
          <a:ext cx="9337702" cy="2819819"/>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1" name="CuadroTexto 10">
            <a:extLst>
              <a:ext uri="{FF2B5EF4-FFF2-40B4-BE49-F238E27FC236}">
                <a16:creationId xmlns:a16="http://schemas.microsoft.com/office/drawing/2014/main" id="{5C508468-096B-4A70-86B3-41F62277D371}"/>
              </a:ext>
            </a:extLst>
          </p:cNvPr>
          <p:cNvSpPr txBox="1"/>
          <p:nvPr/>
        </p:nvSpPr>
        <p:spPr>
          <a:xfrm>
            <a:off x="1958455" y="4718720"/>
            <a:ext cx="2303059" cy="400110"/>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pPr lvl="0" algn="ctr"/>
            <a:r>
              <a:rPr lang="es-ES" sz="2000" dirty="0">
                <a:latin typeface="Helvetica" panose="020B0604020202020204" pitchFamily="34" charset="0"/>
                <a:cs typeface="Helvetica" panose="020B0604020202020204" pitchFamily="34" charset="0"/>
              </a:rPr>
              <a:t>5 de marzo</a:t>
            </a:r>
          </a:p>
        </p:txBody>
      </p:sp>
      <p:sp>
        <p:nvSpPr>
          <p:cNvPr id="14" name="CuadroTexto 13">
            <a:extLst>
              <a:ext uri="{FF2B5EF4-FFF2-40B4-BE49-F238E27FC236}">
                <a16:creationId xmlns:a16="http://schemas.microsoft.com/office/drawing/2014/main" id="{802FB8A6-130E-4A7E-9A95-B38D07D50844}"/>
              </a:ext>
            </a:extLst>
          </p:cNvPr>
          <p:cNvSpPr txBox="1"/>
          <p:nvPr/>
        </p:nvSpPr>
        <p:spPr>
          <a:xfrm>
            <a:off x="7960788" y="4750636"/>
            <a:ext cx="2933340" cy="369332"/>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r>
              <a:rPr lang="es-ES" sz="1800" dirty="0">
                <a:latin typeface="Helvetica" panose="020B0604020202020204" pitchFamily="34" charset="0"/>
                <a:cs typeface="Helvetica" panose="020B0604020202020204" pitchFamily="34" charset="0"/>
              </a:rPr>
              <a:t>29 de marzo al 16 de abril</a:t>
            </a:r>
            <a:endParaRPr lang="es-ES" dirty="0"/>
          </a:p>
        </p:txBody>
      </p:sp>
      <p:sp>
        <p:nvSpPr>
          <p:cNvPr id="16" name="CuadroTexto 15">
            <a:extLst>
              <a:ext uri="{FF2B5EF4-FFF2-40B4-BE49-F238E27FC236}">
                <a16:creationId xmlns:a16="http://schemas.microsoft.com/office/drawing/2014/main" id="{0E0924B2-340B-469D-AE84-FF90E04730A0}"/>
              </a:ext>
            </a:extLst>
          </p:cNvPr>
          <p:cNvSpPr txBox="1"/>
          <p:nvPr/>
        </p:nvSpPr>
        <p:spPr>
          <a:xfrm>
            <a:off x="5039900" y="4735247"/>
            <a:ext cx="2303059" cy="40011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lvl="0" algn="ctr"/>
            <a:r>
              <a:rPr lang="es-ES" sz="2000" dirty="0">
                <a:latin typeface="Helvetica" panose="020B0604020202020204" pitchFamily="34" charset="0"/>
                <a:cs typeface="Helvetica" panose="020B0604020202020204" pitchFamily="34" charset="0"/>
              </a:rPr>
              <a:t>8 al 26 marzo</a:t>
            </a:r>
          </a:p>
        </p:txBody>
      </p:sp>
    </p:spTree>
    <p:extLst>
      <p:ext uri="{BB962C8B-B14F-4D97-AF65-F5344CB8AC3E}">
        <p14:creationId xmlns:p14="http://schemas.microsoft.com/office/powerpoint/2010/main" val="40179378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3 Conector recto"/>
          <p:cNvCxnSpPr/>
          <p:nvPr/>
        </p:nvCxnSpPr>
        <p:spPr>
          <a:xfrm>
            <a:off x="516000" y="703386"/>
            <a:ext cx="11160000" cy="0"/>
          </a:xfrm>
          <a:prstGeom prst="line">
            <a:avLst/>
          </a:prstGeom>
          <a:ln w="19050"/>
        </p:spPr>
        <p:style>
          <a:lnRef idx="1">
            <a:schemeClr val="accent3"/>
          </a:lnRef>
          <a:fillRef idx="0">
            <a:schemeClr val="accent3"/>
          </a:fillRef>
          <a:effectRef idx="0">
            <a:schemeClr val="accent3"/>
          </a:effectRef>
          <a:fontRef idx="minor">
            <a:schemeClr val="tx1"/>
          </a:fontRef>
        </p:style>
      </p:cxnSp>
      <p:sp>
        <p:nvSpPr>
          <p:cNvPr id="7" name="TextBox 6">
            <a:extLst>
              <a:ext uri="{FF2B5EF4-FFF2-40B4-BE49-F238E27FC236}">
                <a16:creationId xmlns:a16="http://schemas.microsoft.com/office/drawing/2014/main" id="{7C4319DC-48AD-4846-91F1-660998CFA096}"/>
              </a:ext>
            </a:extLst>
          </p:cNvPr>
          <p:cNvSpPr txBox="1"/>
          <p:nvPr/>
        </p:nvSpPr>
        <p:spPr>
          <a:xfrm>
            <a:off x="445540" y="791530"/>
            <a:ext cx="11475450" cy="5863656"/>
          </a:xfrm>
          <a:prstGeom prst="rect">
            <a:avLst/>
          </a:prstGeom>
          <a:noFill/>
        </p:spPr>
        <p:txBody>
          <a:bodyPr wrap="square" rtlCol="0">
            <a:spAutoFit/>
          </a:bodyPr>
          <a:lstStyle/>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Presentación Manual ASG. AMEFIBRA – Deloitte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Real Estate </a:t>
            </a:r>
            <a:r>
              <a:rPr lang="es-MX" sz="1600" dirty="0" err="1">
                <a:latin typeface="Helvetica" panose="020B0604020202020204" pitchFamily="34" charset="0"/>
                <a:cs typeface="Helvetica" panose="020B0604020202020204" pitchFamily="34" charset="0"/>
              </a:rPr>
              <a:t>Overview</a:t>
            </a:r>
            <a:endParaRPr lang="es-MX" sz="1600" dirty="0">
              <a:latin typeface="Helvetica" panose="020B0604020202020204" pitchFamily="34" charset="0"/>
              <a:cs typeface="Helvetica" panose="020B0604020202020204" pitchFamily="34" charset="0"/>
            </a:endParaRP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Resultados campaña en redes de Real Estate </a:t>
            </a:r>
          </a:p>
          <a:p>
            <a:pPr marL="400050" indent="-400050" algn="just">
              <a:lnSpc>
                <a:spcPct val="300000"/>
              </a:lnSpc>
              <a:buAutoNum type="romanUcPeriod"/>
            </a:pPr>
            <a:r>
              <a:rPr lang="es-MX" sz="1600" dirty="0">
                <a:latin typeface="Helvetica" panose="020B0604020202020204" pitchFamily="34" charset="0"/>
                <a:cs typeface="Helvetica" panose="020B0604020202020204" pitchFamily="34" charset="0"/>
              </a:rPr>
              <a:t>Proyectos 2021: </a:t>
            </a:r>
            <a:r>
              <a:rPr lang="es-MX" sz="1600" dirty="0" err="1">
                <a:latin typeface="Helvetica" panose="020B0604020202020204" pitchFamily="34" charset="0"/>
                <a:cs typeface="Helvetica" panose="020B0604020202020204" pitchFamily="34" charset="0"/>
              </a:rPr>
              <a:t>Webinars</a:t>
            </a:r>
            <a:r>
              <a:rPr lang="es-MX" sz="1600" dirty="0">
                <a:latin typeface="Helvetica" panose="020B0604020202020204" pitchFamily="34" charset="0"/>
                <a:cs typeface="Helvetica" panose="020B0604020202020204" pitchFamily="34" charset="0"/>
              </a:rPr>
              <a:t> o cursos de interés para los socios.</a:t>
            </a:r>
          </a:p>
          <a:p>
            <a:pPr marL="400050"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Cumbre Virtual de Capital Privado 2021</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Reconocimiento de la industria</a:t>
            </a:r>
          </a:p>
          <a:p>
            <a:pPr marL="857250" lvl="1" indent="-400050" algn="just">
              <a:lnSpc>
                <a:spcPct val="300000"/>
              </a:lnSpc>
              <a:buFontTx/>
              <a:buAutoNum type="romanUcPeriod"/>
            </a:pPr>
            <a:r>
              <a:rPr lang="es-MX" sz="1600" dirty="0">
                <a:latin typeface="Helvetica" panose="020B0604020202020204" pitchFamily="34" charset="0"/>
                <a:cs typeface="Helvetica" panose="020B0604020202020204" pitchFamily="34" charset="0"/>
              </a:rPr>
              <a:t>Sugerencias de temas de interés en la agenda</a:t>
            </a:r>
          </a:p>
          <a:p>
            <a:pPr marL="400050" indent="-400050" algn="just">
              <a:lnSpc>
                <a:spcPct val="300000"/>
              </a:lnSpc>
              <a:buAutoNum type="romanUcPeriod"/>
            </a:pPr>
            <a:endParaRPr lang="es-MX" sz="1600" dirty="0">
              <a:latin typeface="Helvetica" panose="020B0604020202020204" pitchFamily="34" charset="0"/>
              <a:cs typeface="Helvetica" panose="020B0604020202020204" pitchFamily="34" charset="0"/>
            </a:endParaRPr>
          </a:p>
        </p:txBody>
      </p:sp>
      <p:sp>
        <p:nvSpPr>
          <p:cNvPr id="9" name="제목 1">
            <a:extLst>
              <a:ext uri="{FF2B5EF4-FFF2-40B4-BE49-F238E27FC236}">
                <a16:creationId xmlns:a16="http://schemas.microsoft.com/office/drawing/2014/main" id="{C7F5C915-B722-4BB2-8EB8-82C85EA06ED6}"/>
              </a:ext>
            </a:extLst>
          </p:cNvPr>
          <p:cNvSpPr txBox="1">
            <a:spLocks/>
          </p:cNvSpPr>
          <p:nvPr/>
        </p:nvSpPr>
        <p:spPr>
          <a:xfrm>
            <a:off x="384354" y="206562"/>
            <a:ext cx="4968690" cy="4968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lang="es-US" altLang="en-US"/>
            </a:pPr>
            <a:r>
              <a:rPr lang="es-MX" altLang="en-US" sz="2800" b="1" dirty="0">
                <a:latin typeface="Helvetica" panose="020B0604020202030204" pitchFamily="34" charset="0"/>
              </a:rPr>
              <a:t>Orden del día</a:t>
            </a:r>
            <a:r>
              <a:rPr lang="en-US" altLang="en-US" sz="2800" b="1" dirty="0">
                <a:solidFill>
                  <a:srgbClr val="C00000"/>
                </a:solidFill>
                <a:latin typeface="Helvetica" panose="020B0604020202030204" pitchFamily="34" charset="0"/>
              </a:rPr>
              <a:t> </a:t>
            </a:r>
          </a:p>
        </p:txBody>
      </p:sp>
      <p:sp>
        <p:nvSpPr>
          <p:cNvPr id="8" name="Rectangle: Rounded Corners 7">
            <a:extLst>
              <a:ext uri="{FF2B5EF4-FFF2-40B4-BE49-F238E27FC236}">
                <a16:creationId xmlns:a16="http://schemas.microsoft.com/office/drawing/2014/main" id="{DD062770-B763-4794-93AD-A56A257B5782}"/>
              </a:ext>
            </a:extLst>
          </p:cNvPr>
          <p:cNvSpPr/>
          <p:nvPr/>
        </p:nvSpPr>
        <p:spPr bwMode="auto">
          <a:xfrm>
            <a:off x="516000" y="5508803"/>
            <a:ext cx="9194290" cy="295864"/>
          </a:xfrm>
          <a:prstGeom prst="roundRect">
            <a:avLst/>
          </a:prstGeom>
          <a:noFill/>
          <a:ln w="28575" cap="flat" cmpd="sng" algn="ctr">
            <a:solidFill>
              <a:schemeClr val="tx1"/>
            </a:solidFill>
            <a:prstDash val="solid"/>
            <a:round/>
            <a:headEnd type="none" w="med" len="med"/>
            <a:tailEnd type="none" w="med" len="med"/>
          </a:ln>
          <a:effectLst/>
        </p:spPr>
        <p:txBody>
          <a:bodyPr vert="horz" wrap="square" lIns="45720" tIns="45720" rIns="18288" bIns="18288" numCol="1" rtlCol="0" anchor="ctr" anchorCtr="0" compatLnSpc="1">
            <a:prstTxWarp prst="textNoShape">
              <a:avLst/>
            </a:prstTxWarp>
          </a:bodyPr>
          <a:lstStyle/>
          <a:p>
            <a:pPr marL="114300" indent="-114300" eaLnBrk="0" fontAlgn="base" hangingPunct="0">
              <a:lnSpc>
                <a:spcPct val="115000"/>
              </a:lnSpc>
              <a:spcBef>
                <a:spcPct val="20000"/>
              </a:spcBef>
              <a:spcAft>
                <a:spcPct val="0"/>
              </a:spcAft>
              <a:buFontTx/>
              <a:buChar char="•"/>
            </a:pPr>
            <a:endParaRPr lang="es-MX" sz="1100" i="1">
              <a:latin typeface="Arial" charset="0"/>
              <a:ea typeface="MS PGothic" pitchFamily="34" charset="-128"/>
            </a:endParaRPr>
          </a:p>
        </p:txBody>
      </p:sp>
      <p:pic>
        <p:nvPicPr>
          <p:cNvPr id="12" name="Imagen 11">
            <a:extLst>
              <a:ext uri="{FF2B5EF4-FFF2-40B4-BE49-F238E27FC236}">
                <a16:creationId xmlns:a16="http://schemas.microsoft.com/office/drawing/2014/main" id="{96B41F01-6DC6-4EC1-987C-1EFA38E1BB67}"/>
              </a:ext>
            </a:extLst>
          </p:cNvPr>
          <p:cNvPicPr>
            <a:picLocks noChangeAspect="1"/>
          </p:cNvPicPr>
          <p:nvPr/>
        </p:nvPicPr>
        <p:blipFill>
          <a:blip r:embed="rId2"/>
          <a:stretch>
            <a:fillRect/>
          </a:stretch>
        </p:blipFill>
        <p:spPr>
          <a:xfrm>
            <a:off x="271010" y="6612246"/>
            <a:ext cx="6067168" cy="155804"/>
          </a:xfrm>
          <a:prstGeom prst="rect">
            <a:avLst/>
          </a:prstGeom>
        </p:spPr>
      </p:pic>
      <p:sp>
        <p:nvSpPr>
          <p:cNvPr id="2" name="Rectángulo 1">
            <a:extLst>
              <a:ext uri="{FF2B5EF4-FFF2-40B4-BE49-F238E27FC236}">
                <a16:creationId xmlns:a16="http://schemas.microsoft.com/office/drawing/2014/main" id="{25270278-ABF6-470D-A0D4-400F47591A34}"/>
              </a:ext>
            </a:extLst>
          </p:cNvPr>
          <p:cNvSpPr/>
          <p:nvPr/>
        </p:nvSpPr>
        <p:spPr>
          <a:xfrm rot="10800000" flipH="1">
            <a:off x="0" y="-17607"/>
            <a:ext cx="12192000" cy="205483"/>
          </a:xfrm>
          <a:prstGeom prst="rect">
            <a:avLst/>
          </a:prstGeom>
          <a:gradFill>
            <a:gsLst>
              <a:gs pos="100000">
                <a:srgbClr val="242424"/>
              </a:gs>
              <a:gs pos="100000">
                <a:schemeClr val="accent1">
                  <a:lumMod val="45000"/>
                  <a:lumOff val="55000"/>
                </a:schemeClr>
              </a:gs>
              <a:gs pos="0">
                <a:srgbClr val="FFFFEB"/>
              </a:gs>
              <a:gs pos="17000">
                <a:schemeClr val="bg2">
                  <a:lumMod val="90000"/>
                </a:schemeClr>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MX" dirty="0"/>
          </a:p>
        </p:txBody>
      </p:sp>
    </p:spTree>
    <p:extLst>
      <p:ext uri="{BB962C8B-B14F-4D97-AF65-F5344CB8AC3E}">
        <p14:creationId xmlns:p14="http://schemas.microsoft.com/office/powerpoint/2010/main" val="4058200649"/>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43794</TotalTime>
  <Words>951</Words>
  <Application>Microsoft Office PowerPoint</Application>
  <PresentationFormat>Panorámica</PresentationFormat>
  <Paragraphs>118</Paragraphs>
  <Slides>13</Slides>
  <Notes>6</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13</vt:i4>
      </vt:variant>
    </vt:vector>
  </HeadingPairs>
  <TitlesOfParts>
    <vt:vector size="18" baseType="lpstr">
      <vt:lpstr>Arial</vt:lpstr>
      <vt:lpstr>Calibri</vt:lpstr>
      <vt:lpstr>Calibri Light</vt:lpstr>
      <vt:lpstr>Helvetica</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Dirección General de Programas de Emprendedores y Financiamiento  Tablero de Control</dc:title>
  <dc:creator>Maria Patricia Corona Garcia</dc:creator>
  <cp:lastModifiedBy>Jessica Allison Jorge Sánchez</cp:lastModifiedBy>
  <cp:revision>1432</cp:revision>
  <dcterms:modified xsi:type="dcterms:W3CDTF">2021-02-16T15:58:16Z</dcterms:modified>
</cp:coreProperties>
</file>